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5" r:id="rId4"/>
  </p:sldMasterIdLst>
  <p:notesMasterIdLst>
    <p:notesMasterId r:id="rId63"/>
  </p:notesMasterIdLst>
  <p:handoutMasterIdLst>
    <p:handoutMasterId r:id="rId64"/>
  </p:handoutMasterIdLst>
  <p:sldIdLst>
    <p:sldId id="319" r:id="rId5"/>
    <p:sldId id="321" r:id="rId6"/>
    <p:sldId id="322" r:id="rId7"/>
    <p:sldId id="323" r:id="rId8"/>
    <p:sldId id="324" r:id="rId9"/>
    <p:sldId id="326" r:id="rId10"/>
    <p:sldId id="327" r:id="rId11"/>
    <p:sldId id="256" r:id="rId12"/>
    <p:sldId id="257" r:id="rId13"/>
    <p:sldId id="258" r:id="rId14"/>
    <p:sldId id="313"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9" r:id="rId46"/>
    <p:sldId id="297" r:id="rId47"/>
    <p:sldId id="298" r:id="rId48"/>
    <p:sldId id="300" r:id="rId49"/>
    <p:sldId id="302" r:id="rId50"/>
    <p:sldId id="301" r:id="rId51"/>
    <p:sldId id="328" r:id="rId52"/>
    <p:sldId id="303" r:id="rId53"/>
    <p:sldId id="304" r:id="rId54"/>
    <p:sldId id="305" r:id="rId55"/>
    <p:sldId id="306" r:id="rId56"/>
    <p:sldId id="307" r:id="rId57"/>
    <p:sldId id="308" r:id="rId58"/>
    <p:sldId id="309" r:id="rId59"/>
    <p:sldId id="318" r:id="rId60"/>
    <p:sldId id="312" r:id="rId61"/>
    <p:sldId id="317" r:id="rId62"/>
  </p:sldIdLst>
  <p:sldSz cx="14630400" cy="8229600"/>
  <p:notesSz cx="7102475" cy="9388475"/>
  <p:defaultTextStyle>
    <a:defPPr>
      <a:defRPr lang="en-US"/>
    </a:defPPr>
    <a:lvl1pPr marL="0" algn="l" defTabSz="1306168" rtl="0" eaLnBrk="1" latinLnBrk="0" hangingPunct="1">
      <a:defRPr sz="2600" kern="1200">
        <a:solidFill>
          <a:schemeClr val="tx1"/>
        </a:solidFill>
        <a:latin typeface="+mn-lt"/>
        <a:ea typeface="+mn-ea"/>
        <a:cs typeface="+mn-cs"/>
      </a:defRPr>
    </a:lvl1pPr>
    <a:lvl2pPr marL="653084" algn="l" defTabSz="1306168" rtl="0" eaLnBrk="1" latinLnBrk="0" hangingPunct="1">
      <a:defRPr sz="2600" kern="1200">
        <a:solidFill>
          <a:schemeClr val="tx1"/>
        </a:solidFill>
        <a:latin typeface="+mn-lt"/>
        <a:ea typeface="+mn-ea"/>
        <a:cs typeface="+mn-cs"/>
      </a:defRPr>
    </a:lvl2pPr>
    <a:lvl3pPr marL="1306168" algn="l" defTabSz="1306168" rtl="0" eaLnBrk="1" latinLnBrk="0" hangingPunct="1">
      <a:defRPr sz="2600" kern="1200">
        <a:solidFill>
          <a:schemeClr val="tx1"/>
        </a:solidFill>
        <a:latin typeface="+mn-lt"/>
        <a:ea typeface="+mn-ea"/>
        <a:cs typeface="+mn-cs"/>
      </a:defRPr>
    </a:lvl3pPr>
    <a:lvl4pPr marL="1959253" algn="l" defTabSz="1306168" rtl="0" eaLnBrk="1" latinLnBrk="0" hangingPunct="1">
      <a:defRPr sz="2600" kern="1200">
        <a:solidFill>
          <a:schemeClr val="tx1"/>
        </a:solidFill>
        <a:latin typeface="+mn-lt"/>
        <a:ea typeface="+mn-ea"/>
        <a:cs typeface="+mn-cs"/>
      </a:defRPr>
    </a:lvl4pPr>
    <a:lvl5pPr marL="2612336" algn="l" defTabSz="1306168" rtl="0" eaLnBrk="1" latinLnBrk="0" hangingPunct="1">
      <a:defRPr sz="2600" kern="1200">
        <a:solidFill>
          <a:schemeClr val="tx1"/>
        </a:solidFill>
        <a:latin typeface="+mn-lt"/>
        <a:ea typeface="+mn-ea"/>
        <a:cs typeface="+mn-cs"/>
      </a:defRPr>
    </a:lvl5pPr>
    <a:lvl6pPr marL="3265421" algn="l" defTabSz="1306168" rtl="0" eaLnBrk="1" latinLnBrk="0" hangingPunct="1">
      <a:defRPr sz="2600" kern="1200">
        <a:solidFill>
          <a:schemeClr val="tx1"/>
        </a:solidFill>
        <a:latin typeface="+mn-lt"/>
        <a:ea typeface="+mn-ea"/>
        <a:cs typeface="+mn-cs"/>
      </a:defRPr>
    </a:lvl6pPr>
    <a:lvl7pPr marL="3918504" algn="l" defTabSz="1306168" rtl="0" eaLnBrk="1" latinLnBrk="0" hangingPunct="1">
      <a:defRPr sz="2600" kern="1200">
        <a:solidFill>
          <a:schemeClr val="tx1"/>
        </a:solidFill>
        <a:latin typeface="+mn-lt"/>
        <a:ea typeface="+mn-ea"/>
        <a:cs typeface="+mn-cs"/>
      </a:defRPr>
    </a:lvl7pPr>
    <a:lvl8pPr marL="4571588" algn="l" defTabSz="1306168" rtl="0" eaLnBrk="1" latinLnBrk="0" hangingPunct="1">
      <a:defRPr sz="2600" kern="1200">
        <a:solidFill>
          <a:schemeClr val="tx1"/>
        </a:solidFill>
        <a:latin typeface="+mn-lt"/>
        <a:ea typeface="+mn-ea"/>
        <a:cs typeface="+mn-cs"/>
      </a:defRPr>
    </a:lvl8pPr>
    <a:lvl9pPr marL="5224673" algn="l" defTabSz="1306168" rtl="0" eaLnBrk="1" latinLnBrk="0" hangingPunct="1">
      <a:defRPr sz="26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7E8FB85-75D0-458B-9D1B-06A12469D61C}">
          <p14:sldIdLst>
            <p14:sldId id="319"/>
            <p14:sldId id="321"/>
            <p14:sldId id="322"/>
            <p14:sldId id="323"/>
            <p14:sldId id="324"/>
            <p14:sldId id="326"/>
            <p14:sldId id="327"/>
            <p14:sldId id="256"/>
            <p14:sldId id="257"/>
            <p14:sldId id="258"/>
            <p14:sldId id="313"/>
            <p14:sldId id="259"/>
          </p14:sldIdLst>
        </p14:section>
        <p14:section name="Linda Birnbaum" id="{B5178CF7-927E-4AB4-A7D8-08033F48FA34}">
          <p14:sldIdLst>
            <p14:sldId id="260"/>
            <p14:sldId id="261"/>
            <p14:sldId id="262"/>
            <p14:sldId id="263"/>
            <p14:sldId id="264"/>
            <p14:sldId id="265"/>
            <p14:sldId id="266"/>
            <p14:sldId id="267"/>
            <p14:sldId id="268"/>
            <p14:sldId id="269"/>
            <p14:sldId id="270"/>
            <p14:sldId id="271"/>
            <p14:sldId id="272"/>
            <p14:sldId id="273"/>
            <p14:sldId id="274"/>
          </p14:sldIdLst>
        </p14:section>
        <p14:section name="Gina Solomon" id="{C8894045-F55A-482C-BB45-862DDC216BD4}">
          <p14:sldIdLst>
            <p14:sldId id="283"/>
            <p14:sldId id="284"/>
            <p14:sldId id="285"/>
            <p14:sldId id="286"/>
            <p14:sldId id="287"/>
            <p14:sldId id="288"/>
            <p14:sldId id="289"/>
            <p14:sldId id="290"/>
            <p14:sldId id="291"/>
            <p14:sldId id="292"/>
            <p14:sldId id="293"/>
            <p14:sldId id="294"/>
            <p14:sldId id="295"/>
          </p14:sldIdLst>
        </p14:section>
        <p14:section name="Q&amp;A and Commentator" id="{7F13C6FA-B77A-4FDF-B3EE-A550FE3DF856}">
          <p14:sldIdLst>
            <p14:sldId id="296"/>
            <p14:sldId id="299"/>
            <p14:sldId id="297"/>
            <p14:sldId id="298"/>
            <p14:sldId id="300"/>
            <p14:sldId id="302"/>
            <p14:sldId id="301"/>
            <p14:sldId id="328"/>
            <p14:sldId id="303"/>
            <p14:sldId id="304"/>
            <p14:sldId id="305"/>
            <p14:sldId id="306"/>
            <p14:sldId id="307"/>
            <p14:sldId id="308"/>
            <p14:sldId id="309"/>
            <p14:sldId id="318"/>
            <p14:sldId id="312"/>
            <p14:sldId id="31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9290" autoAdjust="0"/>
  </p:normalViewPr>
  <p:slideViewPr>
    <p:cSldViewPr>
      <p:cViewPr varScale="1">
        <p:scale>
          <a:sx n="61" d="100"/>
          <a:sy n="61" d="100"/>
        </p:scale>
        <p:origin x="-558" y="-84"/>
      </p:cViewPr>
      <p:guideLst>
        <p:guide orient="horz" pos="2592"/>
        <p:guide pos="460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9E115E6-B8C7-4D84-BB84-6472EA0A4E43}" type="datetimeFigureOut">
              <a:rPr lang="en-US" smtClean="0"/>
              <a:t>12/9/2020</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E68F23C5-DBCF-43E1-97CF-CA0E095D99CE}" type="slidenum">
              <a:rPr lang="en-US" smtClean="0"/>
              <a:t>‹#›</a:t>
            </a:fld>
            <a:endParaRPr lang="en-US"/>
          </a:p>
        </p:txBody>
      </p:sp>
    </p:spTree>
    <p:extLst>
      <p:ext uri="{BB962C8B-B14F-4D97-AF65-F5344CB8AC3E}">
        <p14:creationId xmlns:p14="http://schemas.microsoft.com/office/powerpoint/2010/main" val="3603062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C64E590A-E5CD-4FE2-A399-F4674F1E65DD}" type="datetimeFigureOut">
              <a:rPr lang="en-US" smtClean="0"/>
              <a:t>12/8/2020</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4D962ADE-06C1-4A42-A5BC-43EB07DA471E}" type="slidenum">
              <a:rPr lang="en-US" smtClean="0"/>
              <a:t>‹#›</a:t>
            </a:fld>
            <a:endParaRPr lang="en-US"/>
          </a:p>
        </p:txBody>
      </p:sp>
    </p:spTree>
    <p:extLst>
      <p:ext uri="{BB962C8B-B14F-4D97-AF65-F5344CB8AC3E}">
        <p14:creationId xmlns:p14="http://schemas.microsoft.com/office/powerpoint/2010/main" val="2334193341"/>
      </p:ext>
    </p:extLst>
  </p:cSld>
  <p:clrMap bg1="lt1" tx1="dk1" bg2="lt2" tx2="dk2" accent1="accent1" accent2="accent2" accent3="accent3" accent4="accent4" accent5="accent5" accent6="accent6" hlink="hlink" folHlink="folHlink"/>
  <p:notesStyle>
    <a:lvl1pPr marL="0" algn="l" defTabSz="914364" rtl="0" eaLnBrk="1" latinLnBrk="0" hangingPunct="1">
      <a:defRPr sz="1200" kern="1200">
        <a:solidFill>
          <a:schemeClr val="tx1"/>
        </a:solidFill>
        <a:latin typeface="+mn-lt"/>
        <a:ea typeface="+mn-ea"/>
        <a:cs typeface="+mn-cs"/>
      </a:defRPr>
    </a:lvl1pPr>
    <a:lvl2pPr marL="457182" algn="l" defTabSz="914364" rtl="0" eaLnBrk="1" latinLnBrk="0" hangingPunct="1">
      <a:defRPr sz="1200" kern="1200">
        <a:solidFill>
          <a:schemeClr val="tx1"/>
        </a:solidFill>
        <a:latin typeface="+mn-lt"/>
        <a:ea typeface="+mn-ea"/>
        <a:cs typeface="+mn-cs"/>
      </a:defRPr>
    </a:lvl2pPr>
    <a:lvl3pPr marL="914364" algn="l" defTabSz="914364" rtl="0" eaLnBrk="1" latinLnBrk="0" hangingPunct="1">
      <a:defRPr sz="1200" kern="1200">
        <a:solidFill>
          <a:schemeClr val="tx1"/>
        </a:solidFill>
        <a:latin typeface="+mn-lt"/>
        <a:ea typeface="+mn-ea"/>
        <a:cs typeface="+mn-cs"/>
      </a:defRPr>
    </a:lvl3pPr>
    <a:lvl4pPr marL="1371545" algn="l" defTabSz="914364" rtl="0" eaLnBrk="1" latinLnBrk="0" hangingPunct="1">
      <a:defRPr sz="1200" kern="1200">
        <a:solidFill>
          <a:schemeClr val="tx1"/>
        </a:solidFill>
        <a:latin typeface="+mn-lt"/>
        <a:ea typeface="+mn-ea"/>
        <a:cs typeface="+mn-cs"/>
      </a:defRPr>
    </a:lvl4pPr>
    <a:lvl5pPr marL="1828727" algn="l" defTabSz="914364" rtl="0" eaLnBrk="1" latinLnBrk="0" hangingPunct="1">
      <a:defRPr sz="1200" kern="1200">
        <a:solidFill>
          <a:schemeClr val="tx1"/>
        </a:solidFill>
        <a:latin typeface="+mn-lt"/>
        <a:ea typeface="+mn-ea"/>
        <a:cs typeface="+mn-cs"/>
      </a:defRPr>
    </a:lvl5pPr>
    <a:lvl6pPr marL="2285909" algn="l" defTabSz="914364" rtl="0" eaLnBrk="1" latinLnBrk="0" hangingPunct="1">
      <a:defRPr sz="1200" kern="1200">
        <a:solidFill>
          <a:schemeClr val="tx1"/>
        </a:solidFill>
        <a:latin typeface="+mn-lt"/>
        <a:ea typeface="+mn-ea"/>
        <a:cs typeface="+mn-cs"/>
      </a:defRPr>
    </a:lvl6pPr>
    <a:lvl7pPr marL="2743091" algn="l" defTabSz="914364" rtl="0" eaLnBrk="1" latinLnBrk="0" hangingPunct="1">
      <a:defRPr sz="1200" kern="1200">
        <a:solidFill>
          <a:schemeClr val="tx1"/>
        </a:solidFill>
        <a:latin typeface="+mn-lt"/>
        <a:ea typeface="+mn-ea"/>
        <a:cs typeface="+mn-cs"/>
      </a:defRPr>
    </a:lvl7pPr>
    <a:lvl8pPr marL="3200272" algn="l" defTabSz="914364" rtl="0" eaLnBrk="1" latinLnBrk="0" hangingPunct="1">
      <a:defRPr sz="1200" kern="1200">
        <a:solidFill>
          <a:schemeClr val="tx1"/>
        </a:solidFill>
        <a:latin typeface="+mn-lt"/>
        <a:ea typeface="+mn-ea"/>
        <a:cs typeface="+mn-cs"/>
      </a:defRPr>
    </a:lvl8pPr>
    <a:lvl9pPr marL="3657454" algn="l" defTabSz="9143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tsdr.cdc.gov/toxprofiles/tp.asp?id=1117&amp;tid=23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ubs.rsc.org/en/content/articlehtml/2019/em/c9em00163h?page=search"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296863"/>
            <a:ext cx="8316913" cy="4678362"/>
          </a:xfrm>
        </p:spPr>
      </p:sp>
      <p:sp>
        <p:nvSpPr>
          <p:cNvPr id="3" name="Notes Placeholder 2"/>
          <p:cNvSpPr>
            <a:spLocks noGrp="1"/>
          </p:cNvSpPr>
          <p:nvPr>
            <p:ph type="body" idx="1"/>
          </p:nvPr>
        </p:nvSpPr>
        <p:spPr>
          <a:xfrm>
            <a:off x="258508" y="5182270"/>
            <a:ext cx="7238153" cy="4846215"/>
          </a:xfrm>
        </p:spPr>
        <p:txBody>
          <a:bodyPr/>
          <a:lstStyle/>
          <a:p>
            <a:pPr marL="810039" lvl="1" indent="-311554">
              <a:lnSpc>
                <a:spcPct val="150000"/>
              </a:lnSpc>
              <a:buClr>
                <a:schemeClr val="dk1"/>
              </a:buClr>
              <a:buSzPct val="101333"/>
              <a:buFont typeface="Times New Roman"/>
              <a:buChar char="–"/>
            </a:pPr>
            <a:r>
              <a:rPr lang="de-CH" b="1" i="1" dirty="0">
                <a:solidFill>
                  <a:schemeClr val="dk1"/>
                </a:solidFill>
                <a:latin typeface="Times New Roman"/>
                <a:ea typeface="Times New Roman"/>
                <a:cs typeface="Times New Roman"/>
                <a:sym typeface="Times New Roman"/>
              </a:rPr>
              <a:t>PFOA </a:t>
            </a:r>
            <a:r>
              <a:rPr lang="de-CH" b="1" dirty="0">
                <a:solidFill>
                  <a:schemeClr val="dk1"/>
                </a:solidFill>
                <a:latin typeface="Times New Roman"/>
                <a:ea typeface="Times New Roman"/>
                <a:cs typeface="Times New Roman"/>
                <a:sym typeface="Times New Roman"/>
              </a:rPr>
              <a:t>(C8) used in Teflon</a:t>
            </a:r>
          </a:p>
          <a:p>
            <a:pPr marL="810039" lvl="1" indent="-311554">
              <a:lnSpc>
                <a:spcPct val="150000"/>
              </a:lnSpc>
              <a:buClr>
                <a:schemeClr val="dk1"/>
              </a:buClr>
              <a:buSzPct val="101333"/>
              <a:buFont typeface="Times New Roman"/>
              <a:buChar char="–"/>
            </a:pPr>
            <a:r>
              <a:rPr lang="de-CH" b="1" i="1" dirty="0">
                <a:solidFill>
                  <a:schemeClr val="dk1"/>
                </a:solidFill>
                <a:latin typeface="Times New Roman"/>
                <a:ea typeface="Times New Roman"/>
                <a:cs typeface="Times New Roman"/>
                <a:sym typeface="Times New Roman"/>
              </a:rPr>
              <a:t>PFOS</a:t>
            </a:r>
            <a:r>
              <a:rPr lang="de-CH" b="1" dirty="0">
                <a:solidFill>
                  <a:schemeClr val="dk1"/>
                </a:solidFill>
                <a:latin typeface="Times New Roman"/>
                <a:ea typeface="Times New Roman"/>
                <a:cs typeface="Times New Roman"/>
                <a:sym typeface="Times New Roman"/>
              </a:rPr>
              <a:t> (C8) in </a:t>
            </a:r>
            <a:r>
              <a:rPr lang="de-CH" b="1" dirty="0">
                <a:latin typeface="Times New Roman"/>
                <a:ea typeface="Times New Roman"/>
                <a:cs typeface="Times New Roman"/>
                <a:sym typeface="Times New Roman"/>
              </a:rPr>
              <a:t>Scotchgard</a:t>
            </a:r>
            <a:r>
              <a:rPr lang="de-CH" b="1" dirty="0">
                <a:solidFill>
                  <a:schemeClr val="dk1"/>
                </a:solidFill>
                <a:latin typeface="Times New Roman"/>
                <a:ea typeface="Times New Roman"/>
                <a:cs typeface="Times New Roman"/>
                <a:sym typeface="Times New Roman"/>
              </a:rPr>
              <a:t> and Gore-Tex</a:t>
            </a:r>
          </a:p>
          <a:p>
            <a:pPr marL="373864" indent="-369710">
              <a:spcBef>
                <a:spcPts val="384"/>
              </a:spcBef>
              <a:buClr>
                <a:schemeClr val="dk1"/>
              </a:buClr>
              <a:buSzPct val="100000"/>
              <a:buFont typeface="Times New Roman"/>
              <a:buChar char="•"/>
            </a:pPr>
            <a:r>
              <a:rPr lang="de-CH" b="1" dirty="0">
                <a:solidFill>
                  <a:schemeClr val="dk1"/>
                </a:solidFill>
                <a:latin typeface="Times New Roman"/>
                <a:ea typeface="Times New Roman"/>
                <a:cs typeface="Times New Roman"/>
                <a:sym typeface="Times New Roman"/>
              </a:rPr>
              <a:t>Aqueous </a:t>
            </a:r>
            <a:r>
              <a:rPr lang="de-CH" b="1" dirty="0">
                <a:latin typeface="Times New Roman"/>
                <a:ea typeface="Times New Roman"/>
                <a:cs typeface="Times New Roman"/>
                <a:sym typeface="Times New Roman"/>
              </a:rPr>
              <a:t>fire fighting</a:t>
            </a:r>
            <a:r>
              <a:rPr lang="de-CH" b="1" dirty="0">
                <a:solidFill>
                  <a:schemeClr val="dk1"/>
                </a:solidFill>
                <a:latin typeface="Times New Roman"/>
                <a:ea typeface="Times New Roman"/>
                <a:cs typeface="Times New Roman"/>
                <a:sym typeface="Times New Roman"/>
              </a:rPr>
              <a:t> foam (AFFF) containing PFASs now showing up widely</a:t>
            </a:r>
          </a:p>
          <a:p>
            <a:pPr marL="810039" lvl="1" indent="-311554">
              <a:lnSpc>
                <a:spcPct val="150000"/>
              </a:lnSpc>
              <a:buClr>
                <a:schemeClr val="dk1"/>
              </a:buClr>
              <a:buSzPct val="101333"/>
              <a:buFont typeface="Times New Roman"/>
              <a:buChar char="–"/>
            </a:pPr>
            <a:r>
              <a:rPr lang="de-CH" b="1" dirty="0">
                <a:solidFill>
                  <a:schemeClr val="dk1"/>
                </a:solidFill>
                <a:latin typeface="Times New Roman"/>
                <a:ea typeface="Times New Roman"/>
                <a:cs typeface="Times New Roman"/>
                <a:sym typeface="Times New Roman"/>
              </a:rPr>
              <a:t>military installations</a:t>
            </a:r>
          </a:p>
          <a:p>
            <a:pPr marL="810039" lvl="1" indent="-311554">
              <a:lnSpc>
                <a:spcPct val="150000"/>
              </a:lnSpc>
              <a:buClr>
                <a:schemeClr val="dk1"/>
              </a:buClr>
              <a:buSzPct val="101333"/>
              <a:buFont typeface="Times New Roman"/>
              <a:buChar char="–"/>
            </a:pPr>
            <a:r>
              <a:rPr lang="de-CH" b="1" dirty="0">
                <a:solidFill>
                  <a:schemeClr val="dk1"/>
                </a:solidFill>
                <a:latin typeface="Times New Roman"/>
                <a:ea typeface="Times New Roman"/>
                <a:cs typeface="Times New Roman"/>
                <a:sym typeface="Times New Roman"/>
              </a:rPr>
              <a:t>Airports</a:t>
            </a:r>
          </a:p>
          <a:p>
            <a:pPr marL="810039" lvl="1" indent="-311554">
              <a:lnSpc>
                <a:spcPct val="150000"/>
              </a:lnSpc>
              <a:buClr>
                <a:schemeClr val="dk1"/>
              </a:buClr>
              <a:buSzPct val="101333"/>
              <a:buFont typeface="Times New Roman"/>
              <a:buChar char="–"/>
            </a:pPr>
            <a:r>
              <a:rPr lang="de-CH" b="1" dirty="0">
                <a:solidFill>
                  <a:schemeClr val="dk1"/>
                </a:solidFill>
                <a:latin typeface="Times New Roman"/>
                <a:ea typeface="Times New Roman"/>
                <a:cs typeface="Times New Roman"/>
                <a:sym typeface="Times New Roman"/>
              </a:rPr>
              <a:t>Firefighter training sites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AF030BE7-1E85-4B54-A5DF-68937C0A2107}" type="slidenum">
              <a:rPr lang="en-US" altLang="en-US" smtClean="0">
                <a:solidFill>
                  <a:prstClr val="black"/>
                </a:solidFill>
              </a:rPr>
              <a:pPr>
                <a:defRPr/>
              </a:pPr>
              <a:t>22</a:t>
            </a:fld>
            <a:endParaRPr lang="en-US" altLang="en-US">
              <a:solidFill>
                <a:prstClr val="black"/>
              </a:solidFill>
            </a:endParaRPr>
          </a:p>
        </p:txBody>
      </p:sp>
    </p:spTree>
    <p:extLst>
      <p:ext uri="{BB962C8B-B14F-4D97-AF65-F5344CB8AC3E}">
        <p14:creationId xmlns:p14="http://schemas.microsoft.com/office/powerpoint/2010/main" val="3537799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8EECD1-1EF3-1F49-856B-29D2DC24D12C}" type="slidenum">
              <a:rPr lang="en-US" altLang="en-US" smtClean="0">
                <a:solidFill>
                  <a:prstClr val="black"/>
                </a:solidFill>
              </a:rPr>
              <a:pPr>
                <a:defRPr/>
              </a:pPr>
              <a:t>32</a:t>
            </a:fld>
            <a:endParaRPr lang="en-US" altLang="en-US">
              <a:solidFill>
                <a:prstClr val="black"/>
              </a:solidFill>
            </a:endParaRPr>
          </a:p>
        </p:txBody>
      </p:sp>
    </p:spTree>
    <p:extLst>
      <p:ext uri="{BB962C8B-B14F-4D97-AF65-F5344CB8AC3E}">
        <p14:creationId xmlns:p14="http://schemas.microsoft.com/office/powerpoint/2010/main" val="3960413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A98FC-A632-48F9-B26B-1F55BE2628C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631644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A98FC-A632-48F9-B26B-1F55BE2628C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563759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A98FC-A632-48F9-B26B-1F55BE2628CB}"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179678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A98FC-A632-48F9-B26B-1F55BE2628CB}"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353607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A98FC-A632-48F9-B26B-1F55BE2628CB}"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774504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A98FC-A632-48F9-B26B-1F55BE2628CB}"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829324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A98FC-A632-48F9-B26B-1F55BE2628CB}"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033562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A98FC-A632-48F9-B26B-1F55BE2628CB}"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280023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2ADE-06C1-4A42-A5BC-43EB07DA471E}" type="slidenum">
              <a:rPr lang="en-US" smtClean="0"/>
              <a:t>41</a:t>
            </a:fld>
            <a:endParaRPr lang="en-US"/>
          </a:p>
        </p:txBody>
      </p:sp>
    </p:spTree>
    <p:extLst>
      <p:ext uri="{BB962C8B-B14F-4D97-AF65-F5344CB8AC3E}">
        <p14:creationId xmlns:p14="http://schemas.microsoft.com/office/powerpoint/2010/main" val="306340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357188"/>
            <a:ext cx="9213851" cy="5183187"/>
          </a:xfrm>
        </p:spPr>
      </p:sp>
      <p:sp>
        <p:nvSpPr>
          <p:cNvPr id="3" name="Notes Placeholder 2"/>
          <p:cNvSpPr>
            <a:spLocks noGrp="1"/>
          </p:cNvSpPr>
          <p:nvPr>
            <p:ph type="body" idx="1"/>
          </p:nvPr>
        </p:nvSpPr>
        <p:spPr>
          <a:xfrm>
            <a:off x="336728" y="5694389"/>
            <a:ext cx="7081716" cy="4334099"/>
          </a:xfrm>
        </p:spPr>
        <p:txBody>
          <a:bodyPr/>
          <a:lstStyle/>
          <a:p>
            <a:pPr defTabSz="1011288">
              <a:defRPr/>
            </a:pPr>
            <a:r>
              <a:rPr lang="en-US" sz="1500" dirty="0"/>
              <a:t>With exposures occurring throughout the western human lifestyle, the exposome is also a “System” and must be addressed as such.  Breaking one or even a dozen single pathways may reduce but not eliminate exposures.  </a:t>
            </a:r>
          </a:p>
          <a:p>
            <a:pPr defTabSz="1011288">
              <a:defRPr/>
            </a:pPr>
            <a:endParaRPr lang="en-US" sz="1500" dirty="0"/>
          </a:p>
          <a:p>
            <a:pPr defTabSz="1011288">
              <a:defRPr/>
            </a:pPr>
            <a:r>
              <a:rPr lang="en-US" sz="1500" dirty="0"/>
              <a:t>Acknowledge Elsie Sunderland (Harvard) for this figure (in the audience) </a:t>
            </a:r>
          </a:p>
          <a:p>
            <a:pPr defTabSz="1011288">
              <a:defRPr/>
            </a:pPr>
            <a:endParaRPr lang="en-US" sz="1500" dirty="0"/>
          </a:p>
          <a:p>
            <a:pPr defTabSz="1011288">
              <a:defRPr/>
            </a:pPr>
            <a:r>
              <a:rPr lang="en-US" sz="1500" dirty="0"/>
              <a:t>You can use this as a lead in to encourage addressing PFAS as a class such as is underway with CPSC (</a:t>
            </a:r>
            <a:r>
              <a:rPr lang="en-US" dirty="0"/>
              <a:t>Consumer Product Safety Commission</a:t>
            </a:r>
            <a:r>
              <a:rPr lang="en-US" sz="1500" dirty="0"/>
              <a:t>).</a:t>
            </a:r>
          </a:p>
          <a:p>
            <a:pPr defTabSz="1011288">
              <a:defRPr/>
            </a:pPr>
            <a:endParaRPr lang="en-US" sz="1500" dirty="0"/>
          </a:p>
          <a:p>
            <a:pPr defTabSz="1011288">
              <a:defRPr/>
            </a:pPr>
            <a:r>
              <a:rPr lang="en-US" sz="1500" dirty="0"/>
              <a:t>*********</a:t>
            </a:r>
          </a:p>
          <a:p>
            <a:pPr defTabSz="1011288">
              <a:defRPr/>
            </a:pPr>
            <a:r>
              <a:rPr lang="en-US" sz="1500" dirty="0"/>
              <a:t>PFAS routes of exposure: </a:t>
            </a:r>
          </a:p>
          <a:p>
            <a:pPr defTabSz="1011288">
              <a:defRPr/>
            </a:pPr>
            <a:endParaRPr lang="en-US" sz="1500" dirty="0"/>
          </a:p>
          <a:p>
            <a:pPr marL="189616" indent="-189616" defTabSz="1011288">
              <a:defRPr/>
            </a:pPr>
            <a:r>
              <a:rPr lang="en-US" sz="1500" dirty="0"/>
              <a:t>The previous slides highlighted drinking water as a major source of PFAS exposure. And while many of us are familiar with this route of exposure, newer research suggests that air emissions may be one way PFAS reaches our drinking water. PFAS emitted into the air falls back to earth in rainwater, which may be how these chemicals are carried to groundwater miles from the source. In a study conducted by the North Carolina Department of Environmental Quality’s Division of Air Quality, relatively high levels of PFAS were found in rainwater samples up to 20 miles away a chemical plant know to be source of contamination (Chemours - </a:t>
            </a:r>
            <a:r>
              <a:rPr lang="en-US" sz="1500" dirty="0" err="1"/>
              <a:t>GenX</a:t>
            </a:r>
            <a:r>
              <a:rPr lang="en-US" sz="1500" dirty="0"/>
              <a:t>)</a:t>
            </a:r>
          </a:p>
          <a:p>
            <a:pPr defTabSz="1011288">
              <a:defRPr/>
            </a:pPr>
            <a:endParaRPr lang="en-US" sz="1500" dirty="0"/>
          </a:p>
          <a:p>
            <a:pPr marL="189616" indent="-189616" defTabSz="1011288">
              <a:defRPr/>
            </a:pPr>
            <a:r>
              <a:rPr lang="en-US" sz="1500" dirty="0"/>
              <a:t>But PFAS is in more than our drinking water.  We’re also exposed through consumer products such as food contact materials, stain and water-repellent fabrics, nonstick pans, and more. </a:t>
            </a:r>
          </a:p>
          <a:p>
            <a:pPr defTabSz="1011288">
              <a:defRPr/>
            </a:pPr>
            <a:endParaRPr lang="en-US" sz="1500" dirty="0"/>
          </a:p>
          <a:p>
            <a:r>
              <a:rPr lang="en-US" sz="1500" dirty="0"/>
              <a:t>Image from: Sunderland EM, Hu XC, </a:t>
            </a:r>
            <a:r>
              <a:rPr lang="en-US" sz="1500" dirty="0" err="1"/>
              <a:t>Dassuncao</a:t>
            </a:r>
            <a:r>
              <a:rPr lang="en-US" sz="1500" dirty="0"/>
              <a:t> C, </a:t>
            </a:r>
            <a:r>
              <a:rPr lang="en-US" sz="1500" dirty="0" err="1"/>
              <a:t>Tokranov</a:t>
            </a:r>
            <a:r>
              <a:rPr lang="en-US" sz="1500" dirty="0"/>
              <a:t> AK, Wagner CC, Allen JG. 2019. A review of the pathways of human exposure to poly- and perfluoroalkyl substances (PFAS) and present understanding of health effects. J Expos Sci &amp; Environ Epidemiol 29:131-147.</a:t>
            </a:r>
          </a:p>
          <a:p>
            <a:r>
              <a:rPr lang="en-US" sz="1500" dirty="0"/>
              <a:t>Affiliation: </a:t>
            </a:r>
            <a:r>
              <a:rPr lang="en-US" dirty="0"/>
              <a:t>Department of Environmental Health, Harvard T.H. Chan School of Public Health, Boston, MA, USA.</a:t>
            </a:r>
          </a:p>
          <a:p>
            <a:endParaRPr lang="en-US" sz="1500" dirty="0"/>
          </a:p>
          <a:p>
            <a:r>
              <a:rPr lang="en-US" sz="1500" dirty="0"/>
              <a:t>ABSTRACT: Here, we review present understanding of sources and trends in human exposure to poly- and perfluoroalkyl substances (PFASs) and epidemiologic evidence for impacts on cancer, immune function, metabolic outcomes, and neurodevelopment. More than 4000 PFASs have been manufactured by humans and hundreds have been detected in environmental samples. Direct exposures due to use in products can be quickly phased out by shifts in chemical production but exposures driven by PFAS accumulation in the ocean and marine food chains and contamination of groundwater persist over long timescales. Serum concentrations of legacy PFASs in humans are declining globally but total exposures to newer PFASs and precursor compounds have not been well characterized. Human exposures to legacy PFASs from seafood and drinking water are stable or increasing in many regions, suggesting observed declines reflect phase-outs in legacy PFAS use in consumer products. Many regions globally are continuing to discover PFAS contaminated sites from aqueous film forming foam (AFFF) use, particularly next to airports and military bases. Exposures from food packaging and indoor environments are uncertain due to a rapidly changing chemical landscape where legacy PFASs have been replaced by diverse precursors and custom molecules that are difficult to detect. Multiple studies find significant associations between PFAS exposure and adverse immune outcomes in children. Dyslipidemia is the strongest metabolic outcome associated with PFAS exposure. Evidence for cancer is limited to manufacturing locations with extremely high exposures and insufficient data are available to characterize impacts of PFAS exposures on neurodevelopment. Preliminary evidence suggests significant health effects associated with exposures to emerging PFASs. Lessons learned from legacy PFASs indicate that limited data should not be used as a justification to delay risk mitigation actions for replacement PFASs.</a:t>
            </a:r>
          </a:p>
        </p:txBody>
      </p:sp>
      <p:sp>
        <p:nvSpPr>
          <p:cNvPr id="4" name="Date Placeholder 3"/>
          <p:cNvSpPr>
            <a:spLocks noGrp="1"/>
          </p:cNvSpPr>
          <p:nvPr>
            <p:ph type="dt" idx="1"/>
          </p:nvPr>
        </p:nvSpPr>
        <p:spPr/>
        <p:txBody>
          <a:bodyPr/>
          <a:lstStyle/>
          <a:p>
            <a:pPr defTabSz="1027063">
              <a:defRPr/>
            </a:pPr>
            <a:fld id="{79885189-48DB-49AF-B9DA-97172E13A6BA}" type="datetime1">
              <a:rPr lang="en-US">
                <a:solidFill>
                  <a:srgbClr val="000000"/>
                </a:solidFill>
              </a:rPr>
              <a:pPr defTabSz="1027063">
                <a:defRPr/>
              </a:pPr>
              <a:t>12/8/2020</a:t>
            </a:fld>
            <a:endParaRPr lang="en-US">
              <a:solidFill>
                <a:srgbClr val="000000"/>
              </a:solidFill>
            </a:endParaRPr>
          </a:p>
        </p:txBody>
      </p:sp>
      <p:sp>
        <p:nvSpPr>
          <p:cNvPr id="5" name="Slide Number Placeholder 4"/>
          <p:cNvSpPr>
            <a:spLocks noGrp="1"/>
          </p:cNvSpPr>
          <p:nvPr>
            <p:ph type="sldNum" sz="quarter" idx="5"/>
          </p:nvPr>
        </p:nvSpPr>
        <p:spPr/>
        <p:txBody>
          <a:bodyPr/>
          <a:lstStyle/>
          <a:p>
            <a:pPr defTabSz="1027063">
              <a:defRPr/>
            </a:pPr>
            <a:fld id="{4CAB204D-A792-4B24-8506-FDBB552452D8}" type="slidenum">
              <a:rPr lang="en-US" altLang="en-US">
                <a:solidFill>
                  <a:srgbClr val="000000"/>
                </a:solidFill>
              </a:rPr>
              <a:pPr defTabSz="1027063">
                <a:defRPr/>
              </a:pPr>
              <a:t>23</a:t>
            </a:fld>
            <a:endParaRPr lang="en-US" altLang="en-US">
              <a:solidFill>
                <a:srgbClr val="000000"/>
              </a:solidFill>
            </a:endParaRPr>
          </a:p>
        </p:txBody>
      </p:sp>
    </p:spTree>
    <p:extLst>
      <p:ext uri="{BB962C8B-B14F-4D97-AF65-F5344CB8AC3E}">
        <p14:creationId xmlns:p14="http://schemas.microsoft.com/office/powerpoint/2010/main" val="376128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165100"/>
            <a:ext cx="7245350" cy="4075113"/>
          </a:xfrm>
        </p:spPr>
      </p:sp>
      <p:sp>
        <p:nvSpPr>
          <p:cNvPr id="3" name="Notes Placeholder 2"/>
          <p:cNvSpPr>
            <a:spLocks noGrp="1"/>
          </p:cNvSpPr>
          <p:nvPr>
            <p:ph type="body" idx="1"/>
          </p:nvPr>
        </p:nvSpPr>
        <p:spPr>
          <a:xfrm>
            <a:off x="258508" y="4430005"/>
            <a:ext cx="7238153" cy="5598480"/>
          </a:xfrm>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AF030BE7-1E85-4B54-A5DF-68937C0A2107}" type="slidenum">
              <a:rPr lang="en-US" altLang="en-US" smtClean="0">
                <a:solidFill>
                  <a:prstClr val="black"/>
                </a:solidFill>
              </a:rPr>
              <a:pPr>
                <a:defRPr/>
              </a:pPr>
              <a:t>24</a:t>
            </a:fld>
            <a:endParaRPr lang="en-US" altLang="en-US">
              <a:solidFill>
                <a:prstClr val="black"/>
              </a:solidFill>
            </a:endParaRPr>
          </a:p>
        </p:txBody>
      </p:sp>
    </p:spTree>
    <p:extLst>
      <p:ext uri="{BB962C8B-B14F-4D97-AF65-F5344CB8AC3E}">
        <p14:creationId xmlns:p14="http://schemas.microsoft.com/office/powerpoint/2010/main" val="2791148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117475"/>
            <a:ext cx="7534275" cy="4238625"/>
          </a:xfrm>
        </p:spPr>
      </p:sp>
      <p:sp>
        <p:nvSpPr>
          <p:cNvPr id="3" name="Notes Placeholder 2"/>
          <p:cNvSpPr>
            <a:spLocks noGrp="1"/>
          </p:cNvSpPr>
          <p:nvPr>
            <p:ph type="body" idx="1"/>
          </p:nvPr>
        </p:nvSpPr>
        <p:spPr>
          <a:xfrm>
            <a:off x="200693" y="4474825"/>
            <a:ext cx="7300166" cy="5553662"/>
          </a:xfrm>
        </p:spPr>
        <p:txBody>
          <a:bodyPr/>
          <a:lstStyle/>
          <a:p>
            <a:r>
              <a:rPr lang="en-US" dirty="0"/>
              <a:t>We’re learning that PFAS have important toxicological effects on many physiological systems.  We’ll discuss these effects in depth through this course of the week with plans for plenary sessions and small breakout groups.  Encourage the audience to address the multitude of effects from a Systems Perspective.  </a:t>
            </a:r>
          </a:p>
          <a:p>
            <a:endParaRPr lang="en-US" dirty="0"/>
          </a:p>
          <a:p>
            <a:r>
              <a:rPr lang="en-US" dirty="0"/>
              <a:t>A major problem we are having addressing PFAS is the tendency for the research community to focus on their favorite effect without considering its role in the pathophysiological system.</a:t>
            </a:r>
          </a:p>
          <a:p>
            <a:endParaRPr lang="en-US" dirty="0"/>
          </a:p>
          <a:p>
            <a:r>
              <a:rPr lang="en-US" dirty="0"/>
              <a:t>Agency for Toxic Substances and Disease Registry (ATSDR). 2018. Toxicological profile for Perfluoroalkyls. (Draft for Public Comment). Atlanta, GA: U.S. Department of Health and Human Services, Public Health Service. </a:t>
            </a:r>
            <a:r>
              <a:rPr lang="en-US" dirty="0">
                <a:hlinkClick r:id="rId3"/>
              </a:rPr>
              <a:t>https://www.atsdr.cdc.gov/toxprofiles/tp.asp?id=1117&amp;tid=237</a:t>
            </a:r>
            <a:endParaRPr lang="en-US" dirty="0"/>
          </a:p>
          <a:p>
            <a:r>
              <a:rPr lang="en-US" dirty="0"/>
              <a:t/>
            </a:r>
            <a:br>
              <a:rPr lang="en-US" dirty="0"/>
            </a:br>
            <a:r>
              <a:rPr lang="en-US" dirty="0"/>
              <a:t>*******</a:t>
            </a:r>
          </a:p>
          <a:p>
            <a:endParaRPr lang="en-US" dirty="0"/>
          </a:p>
          <a:p>
            <a:pPr marL="186704" indent="-186704"/>
            <a:r>
              <a:rPr lang="en-US" sz="1500" dirty="0"/>
              <a:t>Slide to provide high-level summary/overview of PFAS health effects for outcomes where we have sufficient evidence.</a:t>
            </a:r>
          </a:p>
          <a:p>
            <a:pPr marL="186704" indent="-186704"/>
            <a:endParaRPr lang="en-US" sz="1500" dirty="0"/>
          </a:p>
          <a:p>
            <a:pPr marL="186704" indent="-186704"/>
            <a:r>
              <a:rPr lang="en-US" sz="1500" dirty="0"/>
              <a:t>PFAS affect multiple tissues in both males and females and at all life stages:  </a:t>
            </a:r>
          </a:p>
          <a:p>
            <a:pPr lvl="1"/>
            <a:r>
              <a:rPr lang="en-US" sz="1500" b="1" dirty="0"/>
              <a:t>Thyroid, Liver, Pancreas</a:t>
            </a:r>
            <a:r>
              <a:rPr lang="en-US" sz="1500" dirty="0"/>
              <a:t>: Laboratory animals exposed to one or more of these PFAS have shown changes in liver, thyroid, and pancreatic function. </a:t>
            </a:r>
          </a:p>
          <a:p>
            <a:pPr lvl="2"/>
            <a:r>
              <a:rPr lang="en-US" sz="1500" b="1" dirty="0"/>
              <a:t>Thyroid</a:t>
            </a:r>
            <a:r>
              <a:rPr lang="en-US" sz="1500" dirty="0"/>
              <a:t>: Some PFAS alter thyroid hormone homeostasis that regulates metabolism and growth – (may manifest differently in humans vs rodents; TSH humans, T4 rodents)</a:t>
            </a:r>
          </a:p>
          <a:p>
            <a:pPr lvl="2"/>
            <a:r>
              <a:rPr lang="en-US" sz="1500" b="1" dirty="0"/>
              <a:t>Pancreas &amp; Liver</a:t>
            </a:r>
            <a:r>
              <a:rPr lang="en-US" sz="1500" dirty="0"/>
              <a:t>: Interferes with metabolism; for example, PFAS exposure may contribute to altered insulin resistance and glucose tolerance, overweight, steatosis, altered lipid homeostasis</a:t>
            </a:r>
          </a:p>
          <a:p>
            <a:pPr lvl="1"/>
            <a:r>
              <a:rPr lang="en-US" sz="1500" b="1" dirty="0"/>
              <a:t>Immune system: </a:t>
            </a:r>
            <a:r>
              <a:rPr lang="en-US" sz="1500" dirty="0"/>
              <a:t>reduced immune function (suppressed antibody response)</a:t>
            </a:r>
          </a:p>
          <a:p>
            <a:pPr lvl="1"/>
            <a:r>
              <a:rPr lang="en-US" sz="1500" b="1" dirty="0"/>
              <a:t>Kidneys: </a:t>
            </a:r>
            <a:r>
              <a:rPr lang="en-US" sz="1500" dirty="0"/>
              <a:t>altered glomerular filtration rates, chronic kidney disease, cancer </a:t>
            </a:r>
          </a:p>
          <a:p>
            <a:pPr lvl="1"/>
            <a:r>
              <a:rPr lang="en-US" sz="1500" b="1" dirty="0"/>
              <a:t>Reproductive Organs:</a:t>
            </a:r>
            <a:r>
              <a:rPr lang="en-US" sz="1500" dirty="0"/>
              <a:t> Associated with decreased fertility, gestational hypertension, decreased breastfeeding ability or duration, and testicular cancer</a:t>
            </a:r>
          </a:p>
          <a:p>
            <a:pPr lvl="1"/>
            <a:r>
              <a:rPr lang="en-US" sz="1500" b="1" dirty="0"/>
              <a:t>Neurodevelopment: </a:t>
            </a:r>
            <a:r>
              <a:rPr lang="en-US" sz="1500" dirty="0"/>
              <a:t>Affects learning and behavior of infants and older children </a:t>
            </a:r>
          </a:p>
          <a:p>
            <a:endParaRPr lang="en-US" sz="1500" dirty="0"/>
          </a:p>
          <a:p>
            <a:pPr marL="186704" indent="-186704"/>
            <a:r>
              <a:rPr lang="en-US" sz="1500" dirty="0"/>
              <a:t>Many of associations seen in humans are supported by animal testing, in vivo, in vitro models, and structural activity relationships.</a:t>
            </a:r>
          </a:p>
          <a:p>
            <a:pPr marL="186704" indent="-186704" defTabSz="995753">
              <a:defRPr/>
            </a:pPr>
            <a:endParaRPr lang="en-US" sz="1500" dirty="0"/>
          </a:p>
          <a:p>
            <a:pPr marL="186704" indent="-186704" defTabSz="995753">
              <a:defRPr/>
            </a:pPr>
            <a:r>
              <a:rPr lang="en-US" sz="1500" dirty="0"/>
              <a:t>Take-home message: These chemicals are biologically active and adversely affecting human health. And many of the health effects seen in humans are supported by animal, in vivo, and in vitro models. </a:t>
            </a:r>
          </a:p>
          <a:p>
            <a:pPr marL="186704" indent="-186704" defTabSz="995753">
              <a:defRPr/>
            </a:pPr>
            <a:endParaRPr lang="en-US" sz="1500" dirty="0"/>
          </a:p>
          <a:p>
            <a:endParaRPr lang="en-US" dirty="0"/>
          </a:p>
          <a:p>
            <a:endParaRPr lang="en-US" dirty="0"/>
          </a:p>
        </p:txBody>
      </p:sp>
      <p:sp>
        <p:nvSpPr>
          <p:cNvPr id="4" name="Date Placeholder 3"/>
          <p:cNvSpPr>
            <a:spLocks noGrp="1"/>
          </p:cNvSpPr>
          <p:nvPr>
            <p:ph type="dt" idx="1"/>
          </p:nvPr>
        </p:nvSpPr>
        <p:spPr/>
        <p:txBody>
          <a:bodyPr/>
          <a:lstStyle/>
          <a:p>
            <a:pPr defTabSz="995753">
              <a:defRPr/>
            </a:pPr>
            <a:fld id="{F3B0BA7E-42A3-4624-BF43-984938FB3665}" type="datetime1">
              <a:rPr lang="en-US">
                <a:solidFill>
                  <a:srgbClr val="000000"/>
                </a:solidFill>
              </a:rPr>
              <a:pPr defTabSz="995753">
                <a:defRPr/>
              </a:pPr>
              <a:t>12/8/2020</a:t>
            </a:fld>
            <a:endParaRPr lang="en-US">
              <a:solidFill>
                <a:srgbClr val="000000"/>
              </a:solidFill>
            </a:endParaRPr>
          </a:p>
        </p:txBody>
      </p:sp>
      <p:sp>
        <p:nvSpPr>
          <p:cNvPr id="5" name="Slide Number Placeholder 4"/>
          <p:cNvSpPr>
            <a:spLocks noGrp="1"/>
          </p:cNvSpPr>
          <p:nvPr>
            <p:ph type="sldNum" sz="quarter" idx="5"/>
          </p:nvPr>
        </p:nvSpPr>
        <p:spPr/>
        <p:txBody>
          <a:bodyPr/>
          <a:lstStyle/>
          <a:p>
            <a:pPr defTabSz="995753">
              <a:defRPr/>
            </a:pPr>
            <a:fld id="{80E6BED6-2411-4D39-8FE4-3C2D507E916D}" type="slidenum">
              <a:rPr lang="en-US" altLang="en-US">
                <a:solidFill>
                  <a:srgbClr val="000000"/>
                </a:solidFill>
              </a:rPr>
              <a:pPr defTabSz="995753">
                <a:defRPr/>
              </a:pPr>
              <a:t>25</a:t>
            </a:fld>
            <a:endParaRPr lang="en-US" altLang="en-US">
              <a:solidFill>
                <a:srgbClr val="000000"/>
              </a:solidFill>
            </a:endParaRPr>
          </a:p>
        </p:txBody>
      </p:sp>
    </p:spTree>
    <p:extLst>
      <p:ext uri="{BB962C8B-B14F-4D97-AF65-F5344CB8AC3E}">
        <p14:creationId xmlns:p14="http://schemas.microsoft.com/office/powerpoint/2010/main" val="119172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5664" lvl="1"/>
            <a:r>
              <a:rPr lang="en-US" dirty="0"/>
              <a:t> Here are some challenges to the audience…….</a:t>
            </a:r>
          </a:p>
          <a:p>
            <a:pPr marL="505664" lvl="1"/>
            <a:endParaRPr lang="en-US" dirty="0"/>
          </a:p>
          <a:p>
            <a:pPr marL="505664" lvl="1"/>
            <a:r>
              <a:rPr lang="en-US" dirty="0"/>
              <a:t>Solve </a:t>
            </a:r>
          </a:p>
          <a:p>
            <a:pPr marL="505664" lvl="1"/>
            <a:endParaRPr lang="en-US" dirty="0"/>
          </a:p>
          <a:p>
            <a:r>
              <a:rPr lang="en-US" dirty="0"/>
              <a:t>The Essentiality scheme, which is described in a paper published in </a:t>
            </a:r>
            <a:r>
              <a:rPr lang="en-US" i="1" dirty="0"/>
              <a:t>Environmental Science: Processes &amp; Impacts</a:t>
            </a:r>
            <a:r>
              <a:rPr lang="en-US" dirty="0"/>
              <a:t> in , assigns substances to one of three categories:</a:t>
            </a:r>
          </a:p>
          <a:p>
            <a:r>
              <a:rPr lang="en-US" dirty="0"/>
              <a:t>category 1 non-essential, the substance fulfils functions that might be considered ‘nice to have’;</a:t>
            </a:r>
          </a:p>
          <a:p>
            <a:r>
              <a:rPr lang="en-US" dirty="0"/>
              <a:t>category 2 substitutable, it fulfils important functions but viable alternatives exist; and</a:t>
            </a:r>
          </a:p>
          <a:p>
            <a:r>
              <a:rPr lang="en-US" dirty="0"/>
              <a:t>category 3 essential.</a:t>
            </a:r>
          </a:p>
          <a:p>
            <a:r>
              <a:rPr lang="en-US" dirty="0"/>
              <a:t>For example, their use in cosmetics could be category 1 and their use in membranes necessary for high-tech processes could be category 3.</a:t>
            </a:r>
          </a:p>
          <a:p>
            <a:endParaRPr lang="en-US" dirty="0"/>
          </a:p>
          <a:p>
            <a:r>
              <a:rPr lang="en-US" dirty="0"/>
              <a:t>Reference: Cousins et al.  The concept of essential use for determining when uses of PFASs can be phased out, Environmental Science: Processes &amp; Impacts: May 2019.</a:t>
            </a:r>
          </a:p>
          <a:p>
            <a:r>
              <a:rPr lang="en-US" dirty="0"/>
              <a:t>Affiliation: Department of Environmental Science and Analytical Chemistry (ACES), Stockholm University, SE-10691, Sweden</a:t>
            </a:r>
          </a:p>
          <a:p>
            <a:r>
              <a:rPr lang="en-US" dirty="0"/>
              <a:t> DOI:10.1039/C9EM00163H </a:t>
            </a:r>
          </a:p>
          <a:p>
            <a:r>
              <a:rPr lang="en-US" dirty="0">
                <a:hlinkClick r:id="rId3"/>
              </a:rPr>
              <a:t>https://pubs.rsc.org/en/content/articlehtml/2019/em/c9em00163h?page=search</a:t>
            </a:r>
            <a:endParaRPr lang="en-US" dirty="0"/>
          </a:p>
          <a:p>
            <a:endParaRPr lang="en-US" dirty="0"/>
          </a:p>
          <a:p>
            <a:r>
              <a:rPr lang="en-US" dirty="0"/>
              <a:t>Because of the extreme persistence of per- and polyfluoroalkyl substances (PFASs) and their associated risks, the Madrid Statement argues for stopping their use where they are deemed not essential or when safer alternatives exist. To determine when uses of PFASs have an essential function in modern society, and when they do not, is not an easy task. Here, we: (1) develop the concept of “essential use” based on an existing approach described in the Montreal Protocol, (2) apply the concept to various uses of PFASs to determine the feasibility of elimination or substitution of PFASs in each use category, and (3) outline the challenges for phasing out uses of PFASs in society. In brief, we developed three distinct categories to describe the different levels of essentiality of individual uses. A phase-out of many uses of PFASs can be implemented because they are not necessary for the betterment of society in terms of health and safety, or because functional alternatives are currently available that can be substituted into these products or applications. Some specific uses of PFASs would be considered essential because they provide for vital functions and are currently without established alternatives. However, this essentiality should not be considered as permanent; rather, constant efforts are needed to search for alternatives. We provide a description of several ongoing uses of PFASs and discuss whether these uses are essential or non-essential according to the three essentiality categories. It is not possible to describe each use case of PFASs in detail in this single article. For follow-up work, we suggest further refining the assessment of the use cases of PFASs covered here, where necessary, and expanding the application of this concept to all other uses of PFASs. The concept of essential use can also be applied in the management of other chemicals, or groups of chemicals, of concern.</a:t>
            </a:r>
          </a:p>
          <a:p>
            <a:pPr marL="505664" lvl="1"/>
            <a:endParaRPr lang="en-US" dirty="0"/>
          </a:p>
          <a:p>
            <a:pPr marL="505664" lvl="1"/>
            <a:endParaRPr lang="en-US" dirty="0"/>
          </a:p>
        </p:txBody>
      </p:sp>
      <p:sp>
        <p:nvSpPr>
          <p:cNvPr id="4" name="Date Placeholder 3"/>
          <p:cNvSpPr>
            <a:spLocks noGrp="1"/>
          </p:cNvSpPr>
          <p:nvPr>
            <p:ph type="dt" idx="1"/>
          </p:nvPr>
        </p:nvSpPr>
        <p:spPr/>
        <p:txBody>
          <a:bodyPr/>
          <a:lstStyle/>
          <a:p>
            <a:pPr>
              <a:defRPr/>
            </a:pPr>
            <a:fld id="{F3B0BA7E-42A3-4624-BF43-984938FB3665}" type="datetime1">
              <a:rPr lang="en-US" smtClean="0">
                <a:solidFill>
                  <a:prstClr val="black"/>
                </a:solidFill>
              </a:rPr>
              <a:pPr>
                <a:defRPr/>
              </a:pPr>
              <a:t>12/8/2020</a:t>
            </a:fld>
            <a:endParaRPr lang="en-US">
              <a:solidFill>
                <a:prstClr val="black"/>
              </a:solidFill>
            </a:endParaRPr>
          </a:p>
        </p:txBody>
      </p:sp>
      <p:sp>
        <p:nvSpPr>
          <p:cNvPr id="5" name="Slide Number Placeholder 4"/>
          <p:cNvSpPr>
            <a:spLocks noGrp="1"/>
          </p:cNvSpPr>
          <p:nvPr>
            <p:ph type="sldNum" sz="quarter" idx="5"/>
          </p:nvPr>
        </p:nvSpPr>
        <p:spPr/>
        <p:txBody>
          <a:bodyPr/>
          <a:lstStyle/>
          <a:p>
            <a:pPr>
              <a:defRPr/>
            </a:pPr>
            <a:fld id="{80E6BED6-2411-4D39-8FE4-3C2D507E916D}" type="slidenum">
              <a:rPr lang="en-US" altLang="en-US" smtClean="0">
                <a:solidFill>
                  <a:prstClr val="black"/>
                </a:solidFill>
              </a:rPr>
              <a:pPr>
                <a:defRPr/>
              </a:pPr>
              <a:t>26</a:t>
            </a:fld>
            <a:endParaRPr lang="en-US" altLang="en-US">
              <a:solidFill>
                <a:prstClr val="black"/>
              </a:solidFill>
            </a:endParaRPr>
          </a:p>
        </p:txBody>
      </p:sp>
    </p:spTree>
    <p:extLst>
      <p:ext uri="{BB962C8B-B14F-4D97-AF65-F5344CB8AC3E}">
        <p14:creationId xmlns:p14="http://schemas.microsoft.com/office/powerpoint/2010/main" val="129803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A98FC-A632-48F9-B26B-1F55BE2628C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80262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A98FC-A632-48F9-B26B-1F55BE2628C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65389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A98FC-A632-48F9-B26B-1F55BE2628C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008666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2289" fontAlgn="base">
              <a:spcBef>
                <a:spcPct val="0"/>
              </a:spcBef>
              <a:spcAft>
                <a:spcPct val="0"/>
              </a:spcAft>
              <a:defRPr/>
            </a:pPr>
            <a:fld id="{778EECD1-1EF3-1F49-856B-29D2DC24D12C}" type="slidenum">
              <a:rPr lang="en-US" altLang="en-US" smtClean="0">
                <a:solidFill>
                  <a:srgbClr val="000000"/>
                </a:solidFill>
                <a:latin typeface="Verdana" pitchFamily="34" charset="0"/>
              </a:rPr>
              <a:pPr defTabSz="942289" fontAlgn="base">
                <a:spcBef>
                  <a:spcPct val="0"/>
                </a:spcBef>
                <a:spcAft>
                  <a:spcPct val="0"/>
                </a:spcAft>
                <a:defRPr/>
              </a:pPr>
              <a:t>31</a:t>
            </a:fld>
            <a:endParaRPr lang="en-US" altLang="en-US">
              <a:solidFill>
                <a:srgbClr val="000000"/>
              </a:solidFill>
              <a:latin typeface="Verdana" pitchFamily="34" charset="0"/>
            </a:endParaRPr>
          </a:p>
        </p:txBody>
      </p:sp>
    </p:spTree>
    <p:extLst>
      <p:ext uri="{BB962C8B-B14F-4D97-AF65-F5344CB8AC3E}">
        <p14:creationId xmlns:p14="http://schemas.microsoft.com/office/powerpoint/2010/main" val="3799030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18362" y="2819401"/>
            <a:ext cx="12435840" cy="176403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286000" y="4648200"/>
            <a:ext cx="10241280" cy="1295400"/>
          </a:xfrm>
        </p:spPr>
        <p:txBody>
          <a:bodyPr/>
          <a:lstStyle>
            <a:lvl1pPr marL="0" indent="0" algn="ctr">
              <a:buNone/>
              <a:defRPr>
                <a:solidFill>
                  <a:schemeClr val="tx1">
                    <a:tint val="75000"/>
                  </a:schemeClr>
                </a:solidFill>
              </a:defRPr>
            </a:lvl1pPr>
            <a:lvl2pPr marL="652724" indent="0" algn="ctr">
              <a:buNone/>
              <a:defRPr>
                <a:solidFill>
                  <a:schemeClr val="tx1">
                    <a:tint val="75000"/>
                  </a:schemeClr>
                </a:solidFill>
              </a:defRPr>
            </a:lvl2pPr>
            <a:lvl3pPr marL="1305452" indent="0" algn="ctr">
              <a:buNone/>
              <a:defRPr>
                <a:solidFill>
                  <a:schemeClr val="tx1">
                    <a:tint val="75000"/>
                  </a:schemeClr>
                </a:solidFill>
              </a:defRPr>
            </a:lvl3pPr>
            <a:lvl4pPr marL="1958179" indent="0" algn="ctr">
              <a:buNone/>
              <a:defRPr>
                <a:solidFill>
                  <a:schemeClr val="tx1">
                    <a:tint val="75000"/>
                  </a:schemeClr>
                </a:solidFill>
              </a:defRPr>
            </a:lvl4pPr>
            <a:lvl5pPr marL="2610906" indent="0" algn="ctr">
              <a:buNone/>
              <a:defRPr>
                <a:solidFill>
                  <a:schemeClr val="tx1">
                    <a:tint val="75000"/>
                  </a:schemeClr>
                </a:solidFill>
              </a:defRPr>
            </a:lvl5pPr>
            <a:lvl6pPr marL="3263627" indent="0" algn="ctr">
              <a:buNone/>
              <a:defRPr>
                <a:solidFill>
                  <a:schemeClr val="tx1">
                    <a:tint val="75000"/>
                  </a:schemeClr>
                </a:solidFill>
              </a:defRPr>
            </a:lvl6pPr>
            <a:lvl7pPr marL="3916351" indent="0" algn="ctr">
              <a:buNone/>
              <a:defRPr>
                <a:solidFill>
                  <a:schemeClr val="tx1">
                    <a:tint val="75000"/>
                  </a:schemeClr>
                </a:solidFill>
              </a:defRPr>
            </a:lvl7pPr>
            <a:lvl8pPr marL="4569074" indent="0" algn="ctr">
              <a:buNone/>
              <a:defRPr>
                <a:solidFill>
                  <a:schemeClr val="tx1">
                    <a:tint val="75000"/>
                  </a:schemeClr>
                </a:solidFill>
              </a:defRPr>
            </a:lvl8pPr>
            <a:lvl9pPr marL="5221806"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53C06-1C34-4ACF-8E76-5F1B1ED0626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7429373"/>
            <a:ext cx="2135686" cy="515998"/>
          </a:xfrm>
          <a:prstGeom prst="rect">
            <a:avLst/>
          </a:prstGeom>
        </p:spPr>
      </p:pic>
    </p:spTree>
    <p:extLst>
      <p:ext uri="{BB962C8B-B14F-4D97-AF65-F5344CB8AC3E}">
        <p14:creationId xmlns:p14="http://schemas.microsoft.com/office/powerpoint/2010/main" val="320820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86A3B2-1F39-4501-B310-1E8CAD3CF80A}"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1406463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1"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59" y="396240"/>
            <a:ext cx="15557500"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86A3B2-1F39-4501-B310-1E8CAD3CF80A}"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711428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E199B3-EF84-45F1-AFBF-64718F515DB7}"/>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 xmlns:a16="http://schemas.microsoft.com/office/drawing/2014/main" id="{D1DD6729-41BF-418C-954D-59EC79FAE09F}"/>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 xmlns:a16="http://schemas.microsoft.com/office/drawing/2014/main" id="{EB74E132-7F43-48CB-A961-170F932D1EEC}"/>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1986B3E-6EF9-4F86-9F56-29CD211D7F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E6F09EE-8008-4E5E-A6E5-AA32B89D1990}"/>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496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6E502D-07C2-4E87-8EAC-A32F2FB41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45813B2-7F23-4C47-9FF7-7B323299CD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01E855F-9664-4633-8F1C-317542ACC0D2}"/>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4A12ADB-02BC-4725-8914-C8D92878C5A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83BEF6C-E194-4976-B09B-ED558EB903DC}"/>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84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6D0B4A-9C21-46B3-9FE5-A1AC37F0EF6E}"/>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 xmlns:a16="http://schemas.microsoft.com/office/drawing/2014/main" id="{0664B02D-64E6-42B8-AEE5-3260946E6BF0}"/>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64674D3-6C91-4B76-8B11-0A6BC8E87078}"/>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55FDB18-3D15-4F58-93C4-4242D2BFCDE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A2AB021-FF33-4127-8170-18CD109A7835}"/>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250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B0234-2CFD-4591-A4B9-23A0B2BF5D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AA23612-43EC-413A-85A9-0676768FF250}"/>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210781D-6ECA-421B-B7C2-85A5601B66EC}"/>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742957D-7E48-4D2A-97F9-2C848C63FEA9}"/>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88924893-7A9D-4258-996C-0BB76914B8B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4A49ADD-E360-4D78-B54F-0643F4EA12D4}"/>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580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2357D2-C146-4A5C-917B-006D4AA7E90B}"/>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43D6A8B-80AA-40DE-B38F-67B73C846302}"/>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A46B1C9-BC15-4654-A32E-56B6178CD392}"/>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33EC5A2-9776-4157-87C3-D2DA5B6C0938}"/>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1EDB94D-756D-4A11-BF07-160232B481DF}"/>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CB73ACE-CA22-4ED9-BBBE-D7943DC3EA78}"/>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12/8/2020</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905FB5BD-0B84-4905-AE65-F43235ED57A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1DE9A17F-E86C-4C5F-B9AB-311688228B92}"/>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59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6C2A5A-FC8C-4D54-8B1D-E0A8779A50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36E62B6-E8FE-4363-97BE-726FE7DD2A17}"/>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12/8/2020</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E41AC82-754D-4525-9997-81506C91D21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A3832BC-C6A5-449F-BFD8-EDBEDB26FD4F}"/>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592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18B7981-CA09-402A-A5AD-970207A74AD2}"/>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12/8/2020</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9B024230-5E7C-40E1-B631-CC6808D48904}"/>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B4469B1-01C0-4529-8042-F0E109AF51D9}"/>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070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05D873-63BA-4115-86D1-C8E88F7B22B5}"/>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 xmlns:a16="http://schemas.microsoft.com/office/drawing/2014/main" id="{695BD744-8DD3-4237-882D-E7F796608E22}"/>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748B61A-80E9-4778-8F41-39E585FB5BCC}"/>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 xmlns:a16="http://schemas.microsoft.com/office/drawing/2014/main" id="{57AB7A77-AFA8-4AF9-9117-157A4D9880FF}"/>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30F4BA4-EC0D-488F-8EE3-ED1C04D2554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3C2E0940-503B-41FE-B378-5431DA5C799B}"/>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74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86A3B2-1F39-4501-B310-1E8CAD3CF80A}"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3183515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8BA0CA-D6F6-4AF8-A32C-FBA9B5204DDD}"/>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 xmlns:a16="http://schemas.microsoft.com/office/drawing/2014/main" id="{94B7DC30-D293-4F2D-B23C-1FEB04B07E3E}"/>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 xmlns:a16="http://schemas.microsoft.com/office/drawing/2014/main" id="{3FDF51D1-1A5A-4219-8034-EE6AFAF7FA0C}"/>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 xmlns:a16="http://schemas.microsoft.com/office/drawing/2014/main" id="{CDE278F7-E87E-40A6-A0A0-43BEF773E1A4}"/>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4DAFC2C-ECC3-4455-A927-3A606B68735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4B99246-C612-4814-B370-A281B1B35EA5}"/>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051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B9C294-6490-4BA5-BAB6-C943AE4F4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BB7A8C9-7142-4DC6-B876-3B1C12907D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D3EA034-A383-48CD-8BD2-FE205F895DDD}"/>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5BFAB74-3839-472B-80F5-28AC43C829A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F9C1051-A641-408F-81F9-798A5D535B25}"/>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753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C669994-00B2-474E-8E9D-ACA87DCE61C9}"/>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FA40E2C-FCE4-4810-BCF6-5A3D333526A8}"/>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ED66D9-2B4A-4153-BF88-6C0CBF056084}"/>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8F146CC-1A1B-49E0-8E41-111EEE00CA3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67FAD05-F244-4D02-BB2D-4F0E90471764}"/>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894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98154" y="2146145"/>
            <a:ext cx="10033475" cy="2517871"/>
          </a:xfrm>
        </p:spPr>
        <p:txBody>
          <a:bodyPr anchor="b">
            <a:noAutofit/>
          </a:bodyPr>
          <a:lstStyle>
            <a:lvl1pPr algn="ctr">
              <a:defRPr sz="86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215888" y="4747536"/>
            <a:ext cx="8198008" cy="1303484"/>
          </a:xfrm>
        </p:spPr>
        <p:txBody>
          <a:bodyPr>
            <a:normAutofit/>
          </a:bodyPr>
          <a:lstStyle>
            <a:lvl1pPr marL="0" indent="0" algn="ctr">
              <a:lnSpc>
                <a:spcPct val="112000"/>
              </a:lnSpc>
              <a:spcBef>
                <a:spcPts val="0"/>
              </a:spcBef>
              <a:spcAft>
                <a:spcPts val="0"/>
              </a:spcAft>
              <a:buNone/>
              <a:defRPr sz="28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endParaRPr lang="en-US" dirty="0"/>
          </a:p>
        </p:txBody>
      </p:sp>
      <p:sp>
        <p:nvSpPr>
          <p:cNvPr id="4" name="Date Placeholder 3"/>
          <p:cNvSpPr>
            <a:spLocks noGrp="1"/>
          </p:cNvSpPr>
          <p:nvPr>
            <p:ph type="dt" sz="half" idx="10"/>
          </p:nvPr>
        </p:nvSpPr>
        <p:spPr>
          <a:xfrm>
            <a:off x="903429" y="7744063"/>
            <a:ext cx="1929533" cy="485537"/>
          </a:xfrm>
        </p:spPr>
        <p:txBody>
          <a:bodyPr/>
          <a:lstStyle>
            <a:lvl1pPr>
              <a:defRPr baseline="0">
                <a:solidFill>
                  <a:schemeClr val="tx2"/>
                </a:solidFill>
              </a:defRPr>
            </a:lvl1pPr>
          </a:lstStyle>
          <a:p>
            <a:fld id="{CAD52C1A-DA37-4835-B657-ADE8CF2D9F60}" type="datetimeFigureOut">
              <a:rPr lang="en-US" smtClean="0">
                <a:solidFill>
                  <a:srgbClr val="191B0E"/>
                </a:solidFill>
              </a:rPr>
              <a:pPr/>
              <a:t>12/8/2020</a:t>
            </a:fld>
            <a:endParaRPr lang="en-US">
              <a:solidFill>
                <a:srgbClr val="191B0E"/>
              </a:solidFill>
            </a:endParaRPr>
          </a:p>
        </p:txBody>
      </p:sp>
      <p:sp>
        <p:nvSpPr>
          <p:cNvPr id="5" name="Footer Placeholder 4"/>
          <p:cNvSpPr>
            <a:spLocks noGrp="1"/>
          </p:cNvSpPr>
          <p:nvPr>
            <p:ph type="ftr" sz="quarter" idx="11"/>
          </p:nvPr>
        </p:nvSpPr>
        <p:spPr>
          <a:xfrm>
            <a:off x="3100866" y="7744063"/>
            <a:ext cx="8428052" cy="485537"/>
          </a:xfrm>
        </p:spPr>
        <p:txBody>
          <a:bodyPr/>
          <a:lstStyle>
            <a:lvl1pPr algn="ctr">
              <a:defRPr baseline="0">
                <a:solidFill>
                  <a:schemeClr val="tx2"/>
                </a:solidFill>
              </a:defRPr>
            </a:lvl1pPr>
          </a:lstStyle>
          <a:p>
            <a:endParaRPr lang="en-US">
              <a:solidFill>
                <a:srgbClr val="191B0E"/>
              </a:solidFill>
            </a:endParaRPr>
          </a:p>
        </p:txBody>
      </p:sp>
      <p:sp>
        <p:nvSpPr>
          <p:cNvPr id="6" name="Slide Number Placeholder 5"/>
          <p:cNvSpPr>
            <a:spLocks noGrp="1"/>
          </p:cNvSpPr>
          <p:nvPr>
            <p:ph type="sldNum" sz="quarter" idx="12"/>
          </p:nvPr>
        </p:nvSpPr>
        <p:spPr>
          <a:xfrm>
            <a:off x="11796820" y="7744063"/>
            <a:ext cx="1915550" cy="485537"/>
          </a:xfrm>
        </p:spPr>
        <p:txBody>
          <a:bodyPr/>
          <a:lstStyle>
            <a:lvl1pPr>
              <a:defRPr baseline="0">
                <a:solidFill>
                  <a:schemeClr val="tx2"/>
                </a:solidFill>
              </a:defRPr>
            </a:lvl1pPr>
          </a:lstStyle>
          <a:p>
            <a:fld id="{D9482FA3-1DEF-4056-B567-C96E060A33FA}" type="slidenum">
              <a:rPr lang="en-US" smtClean="0">
                <a:solidFill>
                  <a:srgbClr val="191B0E"/>
                </a:solidFill>
              </a:rPr>
              <a:pPr/>
              <a:t>‹#›</a:t>
            </a:fld>
            <a:endParaRPr lang="en-US">
              <a:solidFill>
                <a:srgbClr val="191B0E"/>
              </a:solidFill>
            </a:endParaRPr>
          </a:p>
        </p:txBody>
      </p:sp>
      <p:grpSp>
        <p:nvGrpSpPr>
          <p:cNvPr id="7" name="Group 6"/>
          <p:cNvGrpSpPr/>
          <p:nvPr/>
        </p:nvGrpSpPr>
        <p:grpSpPr>
          <a:xfrm>
            <a:off x="903430" y="893364"/>
            <a:ext cx="12808940" cy="6419605"/>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7387264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D52C1A-DA37-4835-B657-ADE8CF2D9F60}" type="datetimeFigureOut">
              <a:rPr lang="en-US" smtClean="0">
                <a:solidFill>
                  <a:srgbClr val="191B0E"/>
                </a:solidFill>
              </a:rPr>
              <a:pPr/>
              <a:t>12/8/2020</a:t>
            </a:fld>
            <a:endParaRPr lang="en-US">
              <a:solidFill>
                <a:srgbClr val="191B0E"/>
              </a:solidFill>
            </a:endParaRPr>
          </a:p>
        </p:txBody>
      </p:sp>
      <p:sp>
        <p:nvSpPr>
          <p:cNvPr id="5" name="Footer Placeholder 4"/>
          <p:cNvSpPr>
            <a:spLocks noGrp="1"/>
          </p:cNvSpPr>
          <p:nvPr>
            <p:ph type="ftr" sz="quarter" idx="11"/>
          </p:nvPr>
        </p:nvSpPr>
        <p:spPr/>
        <p:txBody>
          <a:bodyPr/>
          <a:lstStyle/>
          <a:p>
            <a:endParaRPr lang="en-US">
              <a:solidFill>
                <a:srgbClr val="191B0E"/>
              </a:solidFill>
            </a:endParaRPr>
          </a:p>
        </p:txBody>
      </p:sp>
      <p:sp>
        <p:nvSpPr>
          <p:cNvPr id="6" name="Slide Number Placeholder 5"/>
          <p:cNvSpPr>
            <a:spLocks noGrp="1"/>
          </p:cNvSpPr>
          <p:nvPr>
            <p:ph type="sldNum" sz="quarter" idx="12"/>
          </p:nvPr>
        </p:nvSpPr>
        <p:spPr/>
        <p:txBody>
          <a:bodyPr/>
          <a:lstStyle/>
          <a:p>
            <a:fld id="{D9482FA3-1DEF-4056-B567-C96E060A33FA}"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1800471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8031" y="1561633"/>
            <a:ext cx="11535565" cy="3423284"/>
          </a:xfrm>
        </p:spPr>
        <p:txBody>
          <a:bodyPr anchor="b">
            <a:normAutofit/>
          </a:bodyPr>
          <a:lstStyle>
            <a:lvl1pPr algn="r">
              <a:defRPr sz="86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18031" y="5059594"/>
            <a:ext cx="11535565" cy="1371989"/>
          </a:xfrm>
        </p:spPr>
        <p:txBody>
          <a:bodyPr/>
          <a:lstStyle>
            <a:lvl1pPr marL="0" indent="0" algn="r">
              <a:lnSpc>
                <a:spcPct val="112000"/>
              </a:lnSpc>
              <a:spcBef>
                <a:spcPts val="0"/>
              </a:spcBef>
              <a:spcAft>
                <a:spcPts val="0"/>
              </a:spcAft>
              <a:buNone/>
              <a:defRPr sz="2900">
                <a:solidFill>
                  <a:schemeClr val="tx2"/>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86690" y="7744063"/>
            <a:ext cx="1946891" cy="485537"/>
          </a:xfrm>
        </p:spPr>
        <p:txBody>
          <a:bodyPr/>
          <a:lstStyle>
            <a:lvl1pPr>
              <a:defRPr>
                <a:solidFill>
                  <a:schemeClr val="tx2"/>
                </a:solidFill>
              </a:defRPr>
            </a:lvl1pPr>
          </a:lstStyle>
          <a:p>
            <a:fld id="{CAD52C1A-DA37-4835-B657-ADE8CF2D9F60}" type="datetimeFigureOut">
              <a:rPr lang="en-US" smtClean="0">
                <a:solidFill>
                  <a:srgbClr val="EFEDE3"/>
                </a:solidFill>
              </a:rPr>
              <a:pPr/>
              <a:t>12/8/2020</a:t>
            </a:fld>
            <a:endParaRPr lang="en-US">
              <a:solidFill>
                <a:srgbClr val="EFEDE3"/>
              </a:solidFill>
            </a:endParaRPr>
          </a:p>
        </p:txBody>
      </p:sp>
      <p:sp>
        <p:nvSpPr>
          <p:cNvPr id="5" name="Footer Placeholder 4"/>
          <p:cNvSpPr>
            <a:spLocks noGrp="1"/>
          </p:cNvSpPr>
          <p:nvPr>
            <p:ph type="ftr" sz="quarter" idx="11"/>
          </p:nvPr>
        </p:nvSpPr>
        <p:spPr>
          <a:xfrm>
            <a:off x="3101175" y="7744063"/>
            <a:ext cx="8428052" cy="485537"/>
          </a:xfrm>
        </p:spPr>
        <p:txBody>
          <a:bodyPr/>
          <a:lstStyle>
            <a:lvl1pPr algn="ctr">
              <a:defRPr>
                <a:solidFill>
                  <a:schemeClr val="tx2"/>
                </a:solidFill>
              </a:defRPr>
            </a:lvl1pPr>
          </a:lstStyle>
          <a:p>
            <a:endParaRPr lang="en-US">
              <a:solidFill>
                <a:srgbClr val="EFEDE3"/>
              </a:solidFill>
            </a:endParaRPr>
          </a:p>
        </p:txBody>
      </p:sp>
      <p:sp>
        <p:nvSpPr>
          <p:cNvPr id="6" name="Slide Number Placeholder 5"/>
          <p:cNvSpPr>
            <a:spLocks noGrp="1"/>
          </p:cNvSpPr>
          <p:nvPr>
            <p:ph type="sldNum" sz="quarter" idx="12"/>
          </p:nvPr>
        </p:nvSpPr>
        <p:spPr>
          <a:xfrm>
            <a:off x="11796820" y="7744063"/>
            <a:ext cx="1915550" cy="485537"/>
          </a:xfrm>
        </p:spPr>
        <p:txBody>
          <a:bodyPr/>
          <a:lstStyle>
            <a:lvl1pPr>
              <a:defRPr>
                <a:solidFill>
                  <a:schemeClr val="tx2"/>
                </a:solidFill>
              </a:defRPr>
            </a:lvl1pPr>
          </a:lstStyle>
          <a:p>
            <a:fld id="{D9482FA3-1DEF-4056-B567-C96E060A33FA}" type="slidenum">
              <a:rPr lang="en-US" smtClean="0">
                <a:solidFill>
                  <a:srgbClr val="EFEDE3"/>
                </a:solidFill>
              </a:rPr>
              <a:pPr/>
              <a:t>‹#›</a:t>
            </a:fld>
            <a:endParaRPr lang="en-US">
              <a:solidFill>
                <a:srgbClr val="EFEDE3"/>
              </a:solidFill>
            </a:endParaRPr>
          </a:p>
        </p:txBody>
      </p:sp>
      <p:sp>
        <p:nvSpPr>
          <p:cNvPr id="7" name="Freeform 6" title="Crop Mark"/>
          <p:cNvSpPr/>
          <p:nvPr/>
        </p:nvSpPr>
        <p:spPr bwMode="auto">
          <a:xfrm>
            <a:off x="9782355" y="2022782"/>
            <a:ext cx="3930016" cy="529018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458604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645920" y="2743200"/>
            <a:ext cx="5337343" cy="429768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30484" y="2743200"/>
            <a:ext cx="5337343" cy="429768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D52C1A-DA37-4835-B657-ADE8CF2D9F60}" type="datetimeFigureOut">
              <a:rPr lang="en-US" smtClean="0">
                <a:solidFill>
                  <a:srgbClr val="191B0E"/>
                </a:solidFill>
              </a:rPr>
              <a:pPr/>
              <a:t>12/8/2020</a:t>
            </a:fld>
            <a:endParaRPr lang="en-US">
              <a:solidFill>
                <a:srgbClr val="191B0E"/>
              </a:solidFill>
            </a:endParaRPr>
          </a:p>
        </p:txBody>
      </p:sp>
      <p:sp>
        <p:nvSpPr>
          <p:cNvPr id="6" name="Footer Placeholder 5"/>
          <p:cNvSpPr>
            <a:spLocks noGrp="1"/>
          </p:cNvSpPr>
          <p:nvPr>
            <p:ph type="ftr" sz="quarter" idx="11"/>
          </p:nvPr>
        </p:nvSpPr>
        <p:spPr/>
        <p:txBody>
          <a:bodyPr/>
          <a:lstStyle/>
          <a:p>
            <a:endParaRPr lang="en-US">
              <a:solidFill>
                <a:srgbClr val="191B0E"/>
              </a:solidFill>
            </a:endParaRPr>
          </a:p>
        </p:txBody>
      </p:sp>
      <p:sp>
        <p:nvSpPr>
          <p:cNvPr id="7" name="Slide Number Placeholder 6"/>
          <p:cNvSpPr>
            <a:spLocks noGrp="1"/>
          </p:cNvSpPr>
          <p:nvPr>
            <p:ph type="sldNum" sz="quarter" idx="12"/>
          </p:nvPr>
        </p:nvSpPr>
        <p:spPr/>
        <p:txBody>
          <a:bodyPr/>
          <a:lstStyle/>
          <a:p>
            <a:fld id="{D9482FA3-1DEF-4056-B567-C96E060A33FA}"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856771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22960"/>
            <a:ext cx="11521440" cy="178308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45920" y="2809037"/>
            <a:ext cx="5332781" cy="988694"/>
          </a:xfrm>
        </p:spPr>
        <p:txBody>
          <a:bodyPr anchor="b">
            <a:noAutofit/>
          </a:bodyPr>
          <a:lstStyle>
            <a:lvl1pPr marL="0" indent="0">
              <a:lnSpc>
                <a:spcPct val="84000"/>
              </a:lnSpc>
              <a:spcBef>
                <a:spcPts val="0"/>
              </a:spcBef>
              <a:spcAft>
                <a:spcPts val="0"/>
              </a:spcAft>
              <a:buNone/>
              <a:defRPr sz="3600" b="0" baseline="0">
                <a:solidFill>
                  <a:schemeClr val="tx2"/>
                </a:solidFill>
              </a:defRPr>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p:cNvSpPr>
            <a:spLocks noGrp="1"/>
          </p:cNvSpPr>
          <p:nvPr>
            <p:ph sz="half" idx="2"/>
          </p:nvPr>
        </p:nvSpPr>
        <p:spPr>
          <a:xfrm>
            <a:off x="1645920" y="3966249"/>
            <a:ext cx="5332781" cy="3074632"/>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30017" y="2809037"/>
            <a:ext cx="5332781" cy="988694"/>
          </a:xfrm>
        </p:spPr>
        <p:txBody>
          <a:bodyPr anchor="b">
            <a:noAutofit/>
          </a:bodyPr>
          <a:lstStyle>
            <a:lvl1pPr marL="0" indent="0">
              <a:lnSpc>
                <a:spcPct val="84000"/>
              </a:lnSpc>
              <a:spcBef>
                <a:spcPts val="0"/>
              </a:spcBef>
              <a:spcAft>
                <a:spcPts val="0"/>
              </a:spcAft>
              <a:buNone/>
              <a:defRPr sz="3600" b="0" baseline="0">
                <a:solidFill>
                  <a:schemeClr val="tx2"/>
                </a:solidFill>
              </a:defRPr>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p:cNvSpPr>
            <a:spLocks noGrp="1"/>
          </p:cNvSpPr>
          <p:nvPr>
            <p:ph sz="quarter" idx="4"/>
          </p:nvPr>
        </p:nvSpPr>
        <p:spPr>
          <a:xfrm>
            <a:off x="7830017" y="3966249"/>
            <a:ext cx="5332781" cy="3074632"/>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D52C1A-DA37-4835-B657-ADE8CF2D9F60}" type="datetimeFigureOut">
              <a:rPr lang="en-US" smtClean="0">
                <a:solidFill>
                  <a:srgbClr val="191B0E"/>
                </a:solidFill>
              </a:rPr>
              <a:pPr/>
              <a:t>12/8/2020</a:t>
            </a:fld>
            <a:endParaRPr lang="en-US">
              <a:solidFill>
                <a:srgbClr val="191B0E"/>
              </a:solidFill>
            </a:endParaRPr>
          </a:p>
        </p:txBody>
      </p:sp>
      <p:sp>
        <p:nvSpPr>
          <p:cNvPr id="8" name="Footer Placeholder 7"/>
          <p:cNvSpPr>
            <a:spLocks noGrp="1"/>
          </p:cNvSpPr>
          <p:nvPr>
            <p:ph type="ftr" sz="quarter" idx="11"/>
          </p:nvPr>
        </p:nvSpPr>
        <p:spPr/>
        <p:txBody>
          <a:bodyPr/>
          <a:lstStyle/>
          <a:p>
            <a:endParaRPr lang="en-US">
              <a:solidFill>
                <a:srgbClr val="191B0E"/>
              </a:solidFill>
            </a:endParaRPr>
          </a:p>
        </p:txBody>
      </p:sp>
      <p:sp>
        <p:nvSpPr>
          <p:cNvPr id="9" name="Slide Number Placeholder 8"/>
          <p:cNvSpPr>
            <a:spLocks noGrp="1"/>
          </p:cNvSpPr>
          <p:nvPr>
            <p:ph type="sldNum" sz="quarter" idx="12"/>
          </p:nvPr>
        </p:nvSpPr>
        <p:spPr/>
        <p:txBody>
          <a:bodyPr/>
          <a:lstStyle/>
          <a:p>
            <a:fld id="{D9482FA3-1DEF-4056-B567-C96E060A33FA}"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241442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D52C1A-DA37-4835-B657-ADE8CF2D9F60}" type="datetimeFigureOut">
              <a:rPr lang="en-US" smtClean="0">
                <a:solidFill>
                  <a:srgbClr val="191B0E"/>
                </a:solidFill>
              </a:rPr>
              <a:pPr/>
              <a:t>12/8/2020</a:t>
            </a:fld>
            <a:endParaRPr lang="en-US">
              <a:solidFill>
                <a:srgbClr val="191B0E"/>
              </a:solidFill>
            </a:endParaRPr>
          </a:p>
        </p:txBody>
      </p:sp>
      <p:sp>
        <p:nvSpPr>
          <p:cNvPr id="4" name="Footer Placeholder 3"/>
          <p:cNvSpPr>
            <a:spLocks noGrp="1"/>
          </p:cNvSpPr>
          <p:nvPr>
            <p:ph type="ftr" sz="quarter" idx="11"/>
          </p:nvPr>
        </p:nvSpPr>
        <p:spPr/>
        <p:txBody>
          <a:bodyPr/>
          <a:lstStyle/>
          <a:p>
            <a:endParaRPr lang="en-US">
              <a:solidFill>
                <a:srgbClr val="191B0E"/>
              </a:solidFill>
            </a:endParaRPr>
          </a:p>
        </p:txBody>
      </p:sp>
      <p:sp>
        <p:nvSpPr>
          <p:cNvPr id="5" name="Slide Number Placeholder 4"/>
          <p:cNvSpPr>
            <a:spLocks noGrp="1"/>
          </p:cNvSpPr>
          <p:nvPr>
            <p:ph type="sldNum" sz="quarter" idx="12"/>
          </p:nvPr>
        </p:nvSpPr>
        <p:spPr/>
        <p:txBody>
          <a:bodyPr/>
          <a:lstStyle/>
          <a:p>
            <a:fld id="{D9482FA3-1DEF-4056-B567-C96E060A33FA}"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3518456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52C1A-DA37-4835-B657-ADE8CF2D9F60}" type="datetimeFigureOut">
              <a:rPr lang="en-US" smtClean="0">
                <a:solidFill>
                  <a:srgbClr val="191B0E"/>
                </a:solidFill>
              </a:rPr>
              <a:pPr/>
              <a:t>12/8/2020</a:t>
            </a:fld>
            <a:endParaRPr lang="en-US">
              <a:solidFill>
                <a:srgbClr val="191B0E"/>
              </a:solidFill>
            </a:endParaRPr>
          </a:p>
        </p:txBody>
      </p:sp>
      <p:sp>
        <p:nvSpPr>
          <p:cNvPr id="3" name="Footer Placeholder 2"/>
          <p:cNvSpPr>
            <a:spLocks noGrp="1"/>
          </p:cNvSpPr>
          <p:nvPr>
            <p:ph type="ftr" sz="quarter" idx="11"/>
          </p:nvPr>
        </p:nvSpPr>
        <p:spPr/>
        <p:txBody>
          <a:bodyPr/>
          <a:lstStyle/>
          <a:p>
            <a:endParaRPr lang="en-US">
              <a:solidFill>
                <a:srgbClr val="191B0E"/>
              </a:solidFill>
            </a:endParaRPr>
          </a:p>
        </p:txBody>
      </p:sp>
      <p:sp>
        <p:nvSpPr>
          <p:cNvPr id="4" name="Slide Number Placeholder 3"/>
          <p:cNvSpPr>
            <a:spLocks noGrp="1"/>
          </p:cNvSpPr>
          <p:nvPr>
            <p:ph type="sldNum" sz="quarter" idx="12"/>
          </p:nvPr>
        </p:nvSpPr>
        <p:spPr/>
        <p:txBody>
          <a:bodyPr/>
          <a:lstStyle/>
          <a:p>
            <a:fld id="{D9482FA3-1DEF-4056-B567-C96E060A33FA}"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98148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4"/>
            <a:ext cx="12435840" cy="1634490"/>
          </a:xfrm>
        </p:spPr>
        <p:txBody>
          <a:bodyPr anchor="t"/>
          <a:lstStyle>
            <a:lvl1pPr algn="l">
              <a:defRPr sz="56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2724" indent="0">
              <a:buNone/>
              <a:defRPr sz="2600">
                <a:solidFill>
                  <a:schemeClr val="tx1">
                    <a:tint val="75000"/>
                  </a:schemeClr>
                </a:solidFill>
              </a:defRPr>
            </a:lvl2pPr>
            <a:lvl3pPr marL="1305452" indent="0">
              <a:buNone/>
              <a:defRPr sz="2300">
                <a:solidFill>
                  <a:schemeClr val="tx1">
                    <a:tint val="75000"/>
                  </a:schemeClr>
                </a:solidFill>
              </a:defRPr>
            </a:lvl3pPr>
            <a:lvl4pPr marL="1958179" indent="0">
              <a:buNone/>
              <a:defRPr sz="2000">
                <a:solidFill>
                  <a:schemeClr val="tx1">
                    <a:tint val="75000"/>
                  </a:schemeClr>
                </a:solidFill>
              </a:defRPr>
            </a:lvl4pPr>
            <a:lvl5pPr marL="2610906" indent="0">
              <a:buNone/>
              <a:defRPr sz="2000">
                <a:solidFill>
                  <a:schemeClr val="tx1">
                    <a:tint val="75000"/>
                  </a:schemeClr>
                </a:solidFill>
              </a:defRPr>
            </a:lvl5pPr>
            <a:lvl6pPr marL="3263627" indent="0">
              <a:buNone/>
              <a:defRPr sz="2000">
                <a:solidFill>
                  <a:schemeClr val="tx1">
                    <a:tint val="75000"/>
                  </a:schemeClr>
                </a:solidFill>
              </a:defRPr>
            </a:lvl6pPr>
            <a:lvl7pPr marL="3916351" indent="0">
              <a:buNone/>
              <a:defRPr sz="2000">
                <a:solidFill>
                  <a:schemeClr val="tx1">
                    <a:tint val="75000"/>
                  </a:schemeClr>
                </a:solidFill>
              </a:defRPr>
            </a:lvl7pPr>
            <a:lvl8pPr marL="4569074" indent="0">
              <a:buNone/>
              <a:defRPr sz="2000">
                <a:solidFill>
                  <a:schemeClr val="tx1">
                    <a:tint val="75000"/>
                  </a:schemeClr>
                </a:solidFill>
              </a:defRPr>
            </a:lvl8pPr>
            <a:lvl9pPr marL="5221806"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86A3B2-1F39-4501-B310-1E8CAD3CF80A}"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2862308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451"/>
            <a:ext cx="6364224" cy="8229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68680" y="822960"/>
            <a:ext cx="4626864" cy="2589461"/>
          </a:xfrm>
        </p:spPr>
        <p:txBody>
          <a:bodyPr anchor="t">
            <a:noAutofit/>
          </a:bodyPr>
          <a:lstStyle>
            <a:lvl1pPr>
              <a:lnSpc>
                <a:spcPct val="84000"/>
              </a:lnSpc>
              <a:defRPr sz="5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7507224" y="822961"/>
            <a:ext cx="6254496" cy="6210300"/>
          </a:xfrm>
        </p:spPr>
        <p:txBody>
          <a:bodyPr/>
          <a:lstStyle>
            <a:lvl1pPr>
              <a:defRPr sz="2400"/>
            </a:lvl1pPr>
            <a:lvl2pPr>
              <a:defRPr sz="2400"/>
            </a:lvl2pPr>
            <a:lvl3pPr>
              <a:defRPr sz="2200"/>
            </a:lvl3pPr>
            <a:lvl4pPr>
              <a:defRPr sz="22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8680" y="3427613"/>
            <a:ext cx="4626864" cy="3613267"/>
          </a:xfrm>
        </p:spPr>
        <p:txBody>
          <a:bodyPr/>
          <a:lstStyle>
            <a:lvl1pPr marL="0" indent="0">
              <a:lnSpc>
                <a:spcPct val="113000"/>
              </a:lnSpc>
              <a:spcBef>
                <a:spcPts val="0"/>
              </a:spcBef>
              <a:spcAft>
                <a:spcPts val="1800"/>
              </a:spcAft>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a:xfrm>
            <a:off x="868680" y="7744063"/>
            <a:ext cx="1445486" cy="485537"/>
          </a:xfrm>
        </p:spPr>
        <p:txBody>
          <a:bodyPr/>
          <a:lstStyle>
            <a:lvl1pPr>
              <a:defRPr>
                <a:solidFill>
                  <a:schemeClr val="tx2"/>
                </a:solidFill>
              </a:defRPr>
            </a:lvl1pPr>
          </a:lstStyle>
          <a:p>
            <a:fld id="{CAD52C1A-DA37-4835-B657-ADE8CF2D9F60}" type="datetimeFigureOut">
              <a:rPr lang="en-US" smtClean="0">
                <a:solidFill>
                  <a:srgbClr val="191B0E"/>
                </a:solidFill>
              </a:rPr>
              <a:pPr/>
              <a:t>12/8/2020</a:t>
            </a:fld>
            <a:endParaRPr lang="en-US">
              <a:solidFill>
                <a:srgbClr val="191B0E"/>
              </a:solidFill>
            </a:endParaRPr>
          </a:p>
        </p:txBody>
      </p:sp>
      <p:sp>
        <p:nvSpPr>
          <p:cNvPr id="6" name="Footer Placeholder 5"/>
          <p:cNvSpPr>
            <a:spLocks noGrp="1"/>
          </p:cNvSpPr>
          <p:nvPr>
            <p:ph type="ftr" sz="quarter" idx="11"/>
          </p:nvPr>
        </p:nvSpPr>
        <p:spPr>
          <a:xfrm>
            <a:off x="2647135" y="7744063"/>
            <a:ext cx="2848410" cy="485537"/>
          </a:xfrm>
        </p:spPr>
        <p:txBody>
          <a:bodyPr/>
          <a:lstStyle>
            <a:lvl1pPr>
              <a:defRPr>
                <a:solidFill>
                  <a:schemeClr val="tx2"/>
                </a:solidFill>
              </a:defRPr>
            </a:lvl1pPr>
          </a:lstStyle>
          <a:p>
            <a:endParaRPr lang="en-US">
              <a:solidFill>
                <a:srgbClr val="191B0E"/>
              </a:solidFill>
            </a:endParaRPr>
          </a:p>
        </p:txBody>
      </p:sp>
      <p:sp>
        <p:nvSpPr>
          <p:cNvPr id="7" name="Slide Number Placeholder 6"/>
          <p:cNvSpPr>
            <a:spLocks noGrp="1"/>
          </p:cNvSpPr>
          <p:nvPr>
            <p:ph type="sldNum" sz="quarter" idx="12"/>
          </p:nvPr>
        </p:nvSpPr>
        <p:spPr>
          <a:xfrm>
            <a:off x="11859768" y="7744063"/>
            <a:ext cx="1915550" cy="485537"/>
          </a:xfrm>
        </p:spPr>
        <p:txBody>
          <a:bodyPr/>
          <a:lstStyle>
            <a:lvl1pPr>
              <a:defRPr>
                <a:solidFill>
                  <a:schemeClr val="tx2"/>
                </a:solidFill>
              </a:defRPr>
            </a:lvl1pPr>
          </a:lstStyle>
          <a:p>
            <a:fld id="{D9482FA3-1DEF-4056-B567-C96E060A33FA}" type="slidenum">
              <a:rPr lang="en-US" smtClean="0">
                <a:solidFill>
                  <a:srgbClr val="191B0E"/>
                </a:solidFill>
              </a:rPr>
              <a:pPr/>
              <a:t>‹#›</a:t>
            </a:fld>
            <a:endParaRPr lang="en-US">
              <a:solidFill>
                <a:srgbClr val="191B0E"/>
              </a:solidFill>
            </a:endParaRPr>
          </a:p>
        </p:txBody>
      </p:sp>
      <p:sp>
        <p:nvSpPr>
          <p:cNvPr id="9" name="Rectangle 8" title="Divider Bar"/>
          <p:cNvSpPr/>
          <p:nvPr/>
        </p:nvSpPr>
        <p:spPr>
          <a:xfrm>
            <a:off x="6364224" y="451"/>
            <a:ext cx="27432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79553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451"/>
            <a:ext cx="6364224" cy="8229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68680" y="822960"/>
            <a:ext cx="4626864" cy="2589461"/>
          </a:xfrm>
        </p:spPr>
        <p:txBody>
          <a:bodyPr anchor="t">
            <a:normAutofit/>
          </a:bodyPr>
          <a:lstStyle>
            <a:lvl1pPr>
              <a:lnSpc>
                <a:spcPct val="84000"/>
              </a:lnSpc>
              <a:defRPr sz="5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38544" y="1"/>
            <a:ext cx="7991856" cy="8229599"/>
          </a:xfrm>
        </p:spPr>
        <p:txBody>
          <a:bodyPr anchor="t">
            <a:normAutofit/>
          </a:bodyPr>
          <a:lstStyle>
            <a:lvl1pPr marL="0" indent="0">
              <a:buNone/>
              <a:defRPr sz="2400"/>
            </a:lvl1pPr>
            <a:lvl2pPr marL="548640" indent="0">
              <a:buNone/>
              <a:defRPr sz="2400"/>
            </a:lvl2pPr>
            <a:lvl3pPr marL="1097280" indent="0">
              <a:buNone/>
              <a:defRPr sz="24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868680" y="3427162"/>
            <a:ext cx="4626864" cy="3613718"/>
          </a:xfrm>
        </p:spPr>
        <p:txBody>
          <a:bodyPr/>
          <a:lstStyle>
            <a:lvl1pPr marL="0" indent="0">
              <a:lnSpc>
                <a:spcPct val="113000"/>
              </a:lnSpc>
              <a:spcBef>
                <a:spcPts val="0"/>
              </a:spcBef>
              <a:spcAft>
                <a:spcPts val="1800"/>
              </a:spcAft>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a:xfrm>
            <a:off x="868680" y="7744063"/>
            <a:ext cx="1445486" cy="485537"/>
          </a:xfrm>
        </p:spPr>
        <p:txBody>
          <a:bodyPr/>
          <a:lstStyle>
            <a:lvl1pPr>
              <a:defRPr>
                <a:solidFill>
                  <a:schemeClr val="tx2"/>
                </a:solidFill>
              </a:defRPr>
            </a:lvl1pPr>
          </a:lstStyle>
          <a:p>
            <a:fld id="{CAD52C1A-DA37-4835-B657-ADE8CF2D9F60}" type="datetimeFigureOut">
              <a:rPr lang="en-US" smtClean="0">
                <a:solidFill>
                  <a:srgbClr val="191B0E"/>
                </a:solidFill>
              </a:rPr>
              <a:pPr/>
              <a:t>12/8/2020</a:t>
            </a:fld>
            <a:endParaRPr lang="en-US">
              <a:solidFill>
                <a:srgbClr val="191B0E"/>
              </a:solidFill>
            </a:endParaRPr>
          </a:p>
        </p:txBody>
      </p:sp>
      <p:sp>
        <p:nvSpPr>
          <p:cNvPr id="6" name="Footer Placeholder 5"/>
          <p:cNvSpPr>
            <a:spLocks noGrp="1"/>
          </p:cNvSpPr>
          <p:nvPr>
            <p:ph type="ftr" sz="quarter" idx="11"/>
          </p:nvPr>
        </p:nvSpPr>
        <p:spPr>
          <a:xfrm>
            <a:off x="2647135" y="7744063"/>
            <a:ext cx="2848410" cy="485537"/>
          </a:xfrm>
        </p:spPr>
        <p:txBody>
          <a:bodyPr/>
          <a:lstStyle>
            <a:lvl1pPr>
              <a:defRPr>
                <a:solidFill>
                  <a:schemeClr val="tx2"/>
                </a:solidFill>
              </a:defRPr>
            </a:lvl1pPr>
          </a:lstStyle>
          <a:p>
            <a:endParaRPr lang="en-US">
              <a:solidFill>
                <a:srgbClr val="191B0E"/>
              </a:solidFill>
            </a:endParaRPr>
          </a:p>
        </p:txBody>
      </p:sp>
      <p:sp>
        <p:nvSpPr>
          <p:cNvPr id="7" name="Slide Number Placeholder 6"/>
          <p:cNvSpPr>
            <a:spLocks noGrp="1"/>
          </p:cNvSpPr>
          <p:nvPr>
            <p:ph type="sldNum" sz="quarter" idx="12"/>
          </p:nvPr>
        </p:nvSpPr>
        <p:spPr>
          <a:xfrm>
            <a:off x="11859768" y="7744063"/>
            <a:ext cx="1915550" cy="485537"/>
          </a:xfrm>
        </p:spPr>
        <p:txBody>
          <a:bodyPr/>
          <a:lstStyle>
            <a:lvl1pPr>
              <a:defRPr>
                <a:solidFill>
                  <a:schemeClr val="tx2"/>
                </a:solidFill>
              </a:defRPr>
            </a:lvl1pPr>
          </a:lstStyle>
          <a:p>
            <a:fld id="{D9482FA3-1DEF-4056-B567-C96E060A33FA}" type="slidenum">
              <a:rPr lang="en-US" smtClean="0">
                <a:solidFill>
                  <a:srgbClr val="191B0E"/>
                </a:solidFill>
              </a:rPr>
              <a:pPr/>
              <a:t>‹#›</a:t>
            </a:fld>
            <a:endParaRPr lang="en-US">
              <a:solidFill>
                <a:srgbClr val="191B0E"/>
              </a:solidFill>
            </a:endParaRPr>
          </a:p>
        </p:txBody>
      </p:sp>
      <p:sp>
        <p:nvSpPr>
          <p:cNvPr id="9" name="Rectangle 8" title="Divider Bar"/>
          <p:cNvSpPr/>
          <p:nvPr/>
        </p:nvSpPr>
        <p:spPr>
          <a:xfrm>
            <a:off x="6364224" y="451"/>
            <a:ext cx="27432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0965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645920" y="2754631"/>
            <a:ext cx="11521440" cy="4286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D52C1A-DA37-4835-B657-ADE8CF2D9F60}" type="datetimeFigureOut">
              <a:rPr lang="en-US" smtClean="0">
                <a:solidFill>
                  <a:srgbClr val="191B0E"/>
                </a:solidFill>
              </a:rPr>
              <a:pPr/>
              <a:t>12/8/2020</a:t>
            </a:fld>
            <a:endParaRPr lang="en-US">
              <a:solidFill>
                <a:srgbClr val="191B0E"/>
              </a:solidFill>
            </a:endParaRPr>
          </a:p>
        </p:txBody>
      </p:sp>
      <p:sp>
        <p:nvSpPr>
          <p:cNvPr id="5" name="Footer Placeholder 4"/>
          <p:cNvSpPr>
            <a:spLocks noGrp="1"/>
          </p:cNvSpPr>
          <p:nvPr>
            <p:ph type="ftr" sz="quarter" idx="11"/>
          </p:nvPr>
        </p:nvSpPr>
        <p:spPr/>
        <p:txBody>
          <a:bodyPr/>
          <a:lstStyle/>
          <a:p>
            <a:endParaRPr lang="en-US">
              <a:solidFill>
                <a:srgbClr val="191B0E"/>
              </a:solidFill>
            </a:endParaRPr>
          </a:p>
        </p:txBody>
      </p:sp>
      <p:sp>
        <p:nvSpPr>
          <p:cNvPr id="6" name="Slide Number Placeholder 5"/>
          <p:cNvSpPr>
            <a:spLocks noGrp="1"/>
          </p:cNvSpPr>
          <p:nvPr>
            <p:ph type="sldNum" sz="quarter" idx="12"/>
          </p:nvPr>
        </p:nvSpPr>
        <p:spPr/>
        <p:txBody>
          <a:bodyPr/>
          <a:lstStyle/>
          <a:p>
            <a:fld id="{D9482FA3-1DEF-4056-B567-C96E060A33FA}"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2573419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15873" y="748987"/>
            <a:ext cx="1878919" cy="62918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45921" y="748987"/>
            <a:ext cx="9815569" cy="62918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D52C1A-DA37-4835-B657-ADE8CF2D9F60}" type="datetimeFigureOut">
              <a:rPr lang="en-US" smtClean="0">
                <a:solidFill>
                  <a:srgbClr val="191B0E"/>
                </a:solidFill>
              </a:rPr>
              <a:pPr/>
              <a:t>12/8/2020</a:t>
            </a:fld>
            <a:endParaRPr lang="en-US">
              <a:solidFill>
                <a:srgbClr val="191B0E"/>
              </a:solidFill>
            </a:endParaRPr>
          </a:p>
        </p:txBody>
      </p:sp>
      <p:sp>
        <p:nvSpPr>
          <p:cNvPr id="5" name="Footer Placeholder 4"/>
          <p:cNvSpPr>
            <a:spLocks noGrp="1"/>
          </p:cNvSpPr>
          <p:nvPr>
            <p:ph type="ftr" sz="quarter" idx="11"/>
          </p:nvPr>
        </p:nvSpPr>
        <p:spPr/>
        <p:txBody>
          <a:bodyPr/>
          <a:lstStyle/>
          <a:p>
            <a:endParaRPr lang="en-US">
              <a:solidFill>
                <a:srgbClr val="191B0E"/>
              </a:solidFill>
            </a:endParaRPr>
          </a:p>
        </p:txBody>
      </p:sp>
      <p:sp>
        <p:nvSpPr>
          <p:cNvPr id="6" name="Slide Number Placeholder 5"/>
          <p:cNvSpPr>
            <a:spLocks noGrp="1"/>
          </p:cNvSpPr>
          <p:nvPr>
            <p:ph type="sldNum" sz="quarter" idx="12"/>
          </p:nvPr>
        </p:nvSpPr>
        <p:spPr/>
        <p:txBody>
          <a:bodyPr/>
          <a:lstStyle/>
          <a:p>
            <a:fld id="{D9482FA3-1DEF-4056-B567-C96E060A33FA}"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1114262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30200"/>
            <a:ext cx="13167360" cy="137160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453586" y="1797450"/>
            <a:ext cx="13725498" cy="515088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7870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18362" y="2819401"/>
            <a:ext cx="12435840" cy="176403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286000" y="4648200"/>
            <a:ext cx="10241280" cy="1295400"/>
          </a:xfrm>
        </p:spPr>
        <p:txBody>
          <a:bodyPr/>
          <a:lstStyle>
            <a:lvl1pPr marL="0" indent="0" algn="ctr">
              <a:buNone/>
              <a:defRPr>
                <a:solidFill>
                  <a:schemeClr val="tx1">
                    <a:tint val="75000"/>
                  </a:schemeClr>
                </a:solidFill>
              </a:defRPr>
            </a:lvl1pPr>
            <a:lvl2pPr marL="652724" indent="0" algn="ctr">
              <a:buNone/>
              <a:defRPr>
                <a:solidFill>
                  <a:schemeClr val="tx1">
                    <a:tint val="75000"/>
                  </a:schemeClr>
                </a:solidFill>
              </a:defRPr>
            </a:lvl2pPr>
            <a:lvl3pPr marL="1305452" indent="0" algn="ctr">
              <a:buNone/>
              <a:defRPr>
                <a:solidFill>
                  <a:schemeClr val="tx1">
                    <a:tint val="75000"/>
                  </a:schemeClr>
                </a:solidFill>
              </a:defRPr>
            </a:lvl3pPr>
            <a:lvl4pPr marL="1958179" indent="0" algn="ctr">
              <a:buNone/>
              <a:defRPr>
                <a:solidFill>
                  <a:schemeClr val="tx1">
                    <a:tint val="75000"/>
                  </a:schemeClr>
                </a:solidFill>
              </a:defRPr>
            </a:lvl4pPr>
            <a:lvl5pPr marL="2610906" indent="0" algn="ctr">
              <a:buNone/>
              <a:defRPr>
                <a:solidFill>
                  <a:schemeClr val="tx1">
                    <a:tint val="75000"/>
                  </a:schemeClr>
                </a:solidFill>
              </a:defRPr>
            </a:lvl5pPr>
            <a:lvl6pPr marL="3263627" indent="0" algn="ctr">
              <a:buNone/>
              <a:defRPr>
                <a:solidFill>
                  <a:schemeClr val="tx1">
                    <a:tint val="75000"/>
                  </a:schemeClr>
                </a:solidFill>
              </a:defRPr>
            </a:lvl6pPr>
            <a:lvl7pPr marL="3916351" indent="0" algn="ctr">
              <a:buNone/>
              <a:defRPr>
                <a:solidFill>
                  <a:schemeClr val="tx1">
                    <a:tint val="75000"/>
                  </a:schemeClr>
                </a:solidFill>
              </a:defRPr>
            </a:lvl7pPr>
            <a:lvl8pPr marL="4569074" indent="0" algn="ctr">
              <a:buNone/>
              <a:defRPr>
                <a:solidFill>
                  <a:schemeClr val="tx1">
                    <a:tint val="75000"/>
                  </a:schemeClr>
                </a:solidFill>
              </a:defRPr>
            </a:lvl8pPr>
            <a:lvl9pPr marL="5221806"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353C06-1C34-4ACF-8E76-5F1B1ED06260}"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7429373"/>
            <a:ext cx="2135686" cy="515998"/>
          </a:xfrm>
          <a:prstGeom prst="rect">
            <a:avLst/>
          </a:prstGeom>
        </p:spPr>
      </p:pic>
    </p:spTree>
    <p:extLst>
      <p:ext uri="{BB962C8B-B14F-4D97-AF65-F5344CB8AC3E}">
        <p14:creationId xmlns:p14="http://schemas.microsoft.com/office/powerpoint/2010/main" val="1620911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86A3B2-1F39-4501-B310-1E8CAD3CF80A}"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353C06-1C34-4ACF-8E76-5F1B1ED062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737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4"/>
            <a:ext cx="12435840" cy="1634490"/>
          </a:xfrm>
        </p:spPr>
        <p:txBody>
          <a:bodyPr anchor="t"/>
          <a:lstStyle>
            <a:lvl1pPr algn="l">
              <a:defRPr sz="56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2724" indent="0">
              <a:buNone/>
              <a:defRPr sz="2600">
                <a:solidFill>
                  <a:schemeClr val="tx1">
                    <a:tint val="75000"/>
                  </a:schemeClr>
                </a:solidFill>
              </a:defRPr>
            </a:lvl2pPr>
            <a:lvl3pPr marL="1305452" indent="0">
              <a:buNone/>
              <a:defRPr sz="2300">
                <a:solidFill>
                  <a:schemeClr val="tx1">
                    <a:tint val="75000"/>
                  </a:schemeClr>
                </a:solidFill>
              </a:defRPr>
            </a:lvl3pPr>
            <a:lvl4pPr marL="1958179" indent="0">
              <a:buNone/>
              <a:defRPr sz="2000">
                <a:solidFill>
                  <a:schemeClr val="tx1">
                    <a:tint val="75000"/>
                  </a:schemeClr>
                </a:solidFill>
              </a:defRPr>
            </a:lvl4pPr>
            <a:lvl5pPr marL="2610906" indent="0">
              <a:buNone/>
              <a:defRPr sz="2000">
                <a:solidFill>
                  <a:schemeClr val="tx1">
                    <a:tint val="75000"/>
                  </a:schemeClr>
                </a:solidFill>
              </a:defRPr>
            </a:lvl5pPr>
            <a:lvl6pPr marL="3263627" indent="0">
              <a:buNone/>
              <a:defRPr sz="2000">
                <a:solidFill>
                  <a:schemeClr val="tx1">
                    <a:tint val="75000"/>
                  </a:schemeClr>
                </a:solidFill>
              </a:defRPr>
            </a:lvl6pPr>
            <a:lvl7pPr marL="3916351" indent="0">
              <a:buNone/>
              <a:defRPr sz="2000">
                <a:solidFill>
                  <a:schemeClr val="tx1">
                    <a:tint val="75000"/>
                  </a:schemeClr>
                </a:solidFill>
              </a:defRPr>
            </a:lvl7pPr>
            <a:lvl8pPr marL="4569074" indent="0">
              <a:buNone/>
              <a:defRPr sz="2000">
                <a:solidFill>
                  <a:schemeClr val="tx1">
                    <a:tint val="75000"/>
                  </a:schemeClr>
                </a:solidFill>
              </a:defRPr>
            </a:lvl8pPr>
            <a:lvl9pPr marL="5221806"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86A3B2-1F39-4501-B310-1E8CAD3CF80A}"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353C06-1C34-4ACF-8E76-5F1B1ED062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416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2"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58" y="2305050"/>
            <a:ext cx="10411462"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86A3B2-1F39-4501-B310-1E8CAD3CF80A}"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353C06-1C34-4ACF-8E76-5F1B1ED062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78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2" cy="767714"/>
          </a:xfrm>
        </p:spPr>
        <p:txBody>
          <a:bodyPr anchor="b"/>
          <a:lstStyle>
            <a:lvl1pPr marL="0" indent="0">
              <a:buNone/>
              <a:defRPr sz="3400" b="1"/>
            </a:lvl1pPr>
            <a:lvl2pPr marL="652724" indent="0">
              <a:buNone/>
              <a:defRPr sz="2900" b="1"/>
            </a:lvl2pPr>
            <a:lvl3pPr marL="1305452" indent="0">
              <a:buNone/>
              <a:defRPr sz="2600" b="1"/>
            </a:lvl3pPr>
            <a:lvl4pPr marL="1958179" indent="0">
              <a:buNone/>
              <a:defRPr sz="2300" b="1"/>
            </a:lvl4pPr>
            <a:lvl5pPr marL="2610906" indent="0">
              <a:buNone/>
              <a:defRPr sz="2300" b="1"/>
            </a:lvl5pPr>
            <a:lvl6pPr marL="3263627" indent="0">
              <a:buNone/>
              <a:defRPr sz="2300" b="1"/>
            </a:lvl6pPr>
            <a:lvl7pPr marL="3916351" indent="0">
              <a:buNone/>
              <a:defRPr sz="2300" b="1"/>
            </a:lvl7pPr>
            <a:lvl8pPr marL="4569074" indent="0">
              <a:buNone/>
              <a:defRPr sz="2300" b="1"/>
            </a:lvl8pPr>
            <a:lvl9pPr marL="5221806"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2"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3" y="1842136"/>
            <a:ext cx="6466840" cy="767714"/>
          </a:xfrm>
        </p:spPr>
        <p:txBody>
          <a:bodyPr anchor="b"/>
          <a:lstStyle>
            <a:lvl1pPr marL="0" indent="0">
              <a:buNone/>
              <a:defRPr sz="3400" b="1"/>
            </a:lvl1pPr>
            <a:lvl2pPr marL="652724" indent="0">
              <a:buNone/>
              <a:defRPr sz="2900" b="1"/>
            </a:lvl2pPr>
            <a:lvl3pPr marL="1305452" indent="0">
              <a:buNone/>
              <a:defRPr sz="2600" b="1"/>
            </a:lvl3pPr>
            <a:lvl4pPr marL="1958179" indent="0">
              <a:buNone/>
              <a:defRPr sz="2300" b="1"/>
            </a:lvl4pPr>
            <a:lvl5pPr marL="2610906" indent="0">
              <a:buNone/>
              <a:defRPr sz="2300" b="1"/>
            </a:lvl5pPr>
            <a:lvl6pPr marL="3263627" indent="0">
              <a:buNone/>
              <a:defRPr sz="2300" b="1"/>
            </a:lvl6pPr>
            <a:lvl7pPr marL="3916351" indent="0">
              <a:buNone/>
              <a:defRPr sz="2300" b="1"/>
            </a:lvl7pPr>
            <a:lvl8pPr marL="4569074" indent="0">
              <a:buNone/>
              <a:defRPr sz="2300" b="1"/>
            </a:lvl8pPr>
            <a:lvl9pPr marL="5221806"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3"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86A3B2-1F39-4501-B310-1E8CAD3CF80A}" type="datetimeFigureOut">
              <a:rPr lang="en-US" smtClean="0">
                <a:solidFill>
                  <a:prstClr val="black">
                    <a:tint val="75000"/>
                  </a:prstClr>
                </a:solidFill>
              </a:rPr>
              <a:pPr/>
              <a:t>12/8/2020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353C06-1C34-4ACF-8E76-5F1B1ED062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95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2"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58" y="2305050"/>
            <a:ext cx="10411462"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86A3B2-1F39-4501-B310-1E8CAD3CF80A}"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2911223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86A3B2-1F39-4501-B310-1E8CAD3CF80A}" type="datetimeFigureOut">
              <a:rPr lang="en-US" smtClean="0">
                <a:solidFill>
                  <a:prstClr val="black">
                    <a:tint val="75000"/>
                  </a:prstClr>
                </a:solidFill>
              </a:rPr>
              <a:pPr/>
              <a:t>12/8/2020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353C06-1C34-4ACF-8E76-5F1B1ED062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807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6A3B2-1F39-4501-B310-1E8CAD3CF80A}" type="datetimeFigureOut">
              <a:rPr lang="en-US" smtClean="0">
                <a:solidFill>
                  <a:prstClr val="black">
                    <a:tint val="75000"/>
                  </a:prstClr>
                </a:solidFill>
              </a:rPr>
              <a:pPr/>
              <a:t>12/8/2020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353C06-1C34-4ACF-8E76-5F1B1ED062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5748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39"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39" y="1722120"/>
            <a:ext cx="4813301" cy="5629276"/>
          </a:xfrm>
        </p:spPr>
        <p:txBody>
          <a:bodyPr/>
          <a:lstStyle>
            <a:lvl1pPr marL="0" indent="0">
              <a:buNone/>
              <a:defRPr sz="2000"/>
            </a:lvl1pPr>
            <a:lvl2pPr marL="652724" indent="0">
              <a:buNone/>
              <a:defRPr sz="1700"/>
            </a:lvl2pPr>
            <a:lvl3pPr marL="1305452" indent="0">
              <a:buNone/>
              <a:defRPr sz="1400"/>
            </a:lvl3pPr>
            <a:lvl4pPr marL="1958179" indent="0">
              <a:buNone/>
              <a:defRPr sz="1300"/>
            </a:lvl4pPr>
            <a:lvl5pPr marL="2610906" indent="0">
              <a:buNone/>
              <a:defRPr sz="1300"/>
            </a:lvl5pPr>
            <a:lvl6pPr marL="3263627" indent="0">
              <a:buNone/>
              <a:defRPr sz="1300"/>
            </a:lvl6pPr>
            <a:lvl7pPr marL="3916351" indent="0">
              <a:buNone/>
              <a:defRPr sz="1300"/>
            </a:lvl7pPr>
            <a:lvl8pPr marL="4569074" indent="0">
              <a:buNone/>
              <a:defRPr sz="1300"/>
            </a:lvl8pPr>
            <a:lvl9pPr marL="522180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6A3B2-1F39-4501-B310-1E8CAD3CF80A}"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353C06-1C34-4ACF-8E76-5F1B1ED062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58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2"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2" y="735330"/>
            <a:ext cx="8778240" cy="4937760"/>
          </a:xfrm>
        </p:spPr>
        <p:txBody>
          <a:bodyPr/>
          <a:lstStyle>
            <a:lvl1pPr marL="0" indent="0">
              <a:buNone/>
              <a:defRPr sz="4600"/>
            </a:lvl1pPr>
            <a:lvl2pPr marL="652724" indent="0">
              <a:buNone/>
              <a:defRPr sz="4000"/>
            </a:lvl2pPr>
            <a:lvl3pPr marL="1305452" indent="0">
              <a:buNone/>
              <a:defRPr sz="3400"/>
            </a:lvl3pPr>
            <a:lvl4pPr marL="1958179" indent="0">
              <a:buNone/>
              <a:defRPr sz="2900"/>
            </a:lvl4pPr>
            <a:lvl5pPr marL="2610906" indent="0">
              <a:buNone/>
              <a:defRPr sz="2900"/>
            </a:lvl5pPr>
            <a:lvl6pPr marL="3263627" indent="0">
              <a:buNone/>
              <a:defRPr sz="2900"/>
            </a:lvl6pPr>
            <a:lvl7pPr marL="3916351" indent="0">
              <a:buNone/>
              <a:defRPr sz="2900"/>
            </a:lvl7pPr>
            <a:lvl8pPr marL="4569074" indent="0">
              <a:buNone/>
              <a:defRPr sz="2900"/>
            </a:lvl8pPr>
            <a:lvl9pPr marL="5221806" indent="0">
              <a:buNone/>
              <a:defRPr sz="2900"/>
            </a:lvl9pPr>
          </a:lstStyle>
          <a:p>
            <a:endParaRPr lang="en-US"/>
          </a:p>
        </p:txBody>
      </p:sp>
      <p:sp>
        <p:nvSpPr>
          <p:cNvPr id="4" name="Text Placeholder 3"/>
          <p:cNvSpPr>
            <a:spLocks noGrp="1"/>
          </p:cNvSpPr>
          <p:nvPr>
            <p:ph type="body" sz="half" idx="2"/>
          </p:nvPr>
        </p:nvSpPr>
        <p:spPr>
          <a:xfrm>
            <a:off x="2867662" y="6440806"/>
            <a:ext cx="8778240" cy="965834"/>
          </a:xfrm>
        </p:spPr>
        <p:txBody>
          <a:bodyPr/>
          <a:lstStyle>
            <a:lvl1pPr marL="0" indent="0">
              <a:buNone/>
              <a:defRPr sz="2000"/>
            </a:lvl1pPr>
            <a:lvl2pPr marL="652724" indent="0">
              <a:buNone/>
              <a:defRPr sz="1700"/>
            </a:lvl2pPr>
            <a:lvl3pPr marL="1305452" indent="0">
              <a:buNone/>
              <a:defRPr sz="1400"/>
            </a:lvl3pPr>
            <a:lvl4pPr marL="1958179" indent="0">
              <a:buNone/>
              <a:defRPr sz="1300"/>
            </a:lvl4pPr>
            <a:lvl5pPr marL="2610906" indent="0">
              <a:buNone/>
              <a:defRPr sz="1300"/>
            </a:lvl5pPr>
            <a:lvl6pPr marL="3263627" indent="0">
              <a:buNone/>
              <a:defRPr sz="1300"/>
            </a:lvl6pPr>
            <a:lvl7pPr marL="3916351" indent="0">
              <a:buNone/>
              <a:defRPr sz="1300"/>
            </a:lvl7pPr>
            <a:lvl8pPr marL="4569074" indent="0">
              <a:buNone/>
              <a:defRPr sz="1300"/>
            </a:lvl8pPr>
            <a:lvl9pPr marL="522180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6A3B2-1F39-4501-B310-1E8CAD3CF80A}"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353C06-1C34-4ACF-8E76-5F1B1ED062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9239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86A3B2-1F39-4501-B310-1E8CAD3CF80A}"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353C06-1C34-4ACF-8E76-5F1B1ED062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9094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1"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59" y="396240"/>
            <a:ext cx="15557500"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86A3B2-1F39-4501-B310-1E8CAD3CF80A}"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353C06-1C34-4ACF-8E76-5F1B1ED062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89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2" cy="767714"/>
          </a:xfrm>
        </p:spPr>
        <p:txBody>
          <a:bodyPr anchor="b"/>
          <a:lstStyle>
            <a:lvl1pPr marL="0" indent="0">
              <a:buNone/>
              <a:defRPr sz="3400" b="1"/>
            </a:lvl1pPr>
            <a:lvl2pPr marL="652724" indent="0">
              <a:buNone/>
              <a:defRPr sz="2900" b="1"/>
            </a:lvl2pPr>
            <a:lvl3pPr marL="1305452" indent="0">
              <a:buNone/>
              <a:defRPr sz="2600" b="1"/>
            </a:lvl3pPr>
            <a:lvl4pPr marL="1958179" indent="0">
              <a:buNone/>
              <a:defRPr sz="2300" b="1"/>
            </a:lvl4pPr>
            <a:lvl5pPr marL="2610906" indent="0">
              <a:buNone/>
              <a:defRPr sz="2300" b="1"/>
            </a:lvl5pPr>
            <a:lvl6pPr marL="3263627" indent="0">
              <a:buNone/>
              <a:defRPr sz="2300" b="1"/>
            </a:lvl6pPr>
            <a:lvl7pPr marL="3916351" indent="0">
              <a:buNone/>
              <a:defRPr sz="2300" b="1"/>
            </a:lvl7pPr>
            <a:lvl8pPr marL="4569074" indent="0">
              <a:buNone/>
              <a:defRPr sz="2300" b="1"/>
            </a:lvl8pPr>
            <a:lvl9pPr marL="5221806"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2"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3" y="1842136"/>
            <a:ext cx="6466840" cy="767714"/>
          </a:xfrm>
        </p:spPr>
        <p:txBody>
          <a:bodyPr anchor="b"/>
          <a:lstStyle>
            <a:lvl1pPr marL="0" indent="0">
              <a:buNone/>
              <a:defRPr sz="3400" b="1"/>
            </a:lvl1pPr>
            <a:lvl2pPr marL="652724" indent="0">
              <a:buNone/>
              <a:defRPr sz="2900" b="1"/>
            </a:lvl2pPr>
            <a:lvl3pPr marL="1305452" indent="0">
              <a:buNone/>
              <a:defRPr sz="2600" b="1"/>
            </a:lvl3pPr>
            <a:lvl4pPr marL="1958179" indent="0">
              <a:buNone/>
              <a:defRPr sz="2300" b="1"/>
            </a:lvl4pPr>
            <a:lvl5pPr marL="2610906" indent="0">
              <a:buNone/>
              <a:defRPr sz="2300" b="1"/>
            </a:lvl5pPr>
            <a:lvl6pPr marL="3263627" indent="0">
              <a:buNone/>
              <a:defRPr sz="2300" b="1"/>
            </a:lvl6pPr>
            <a:lvl7pPr marL="3916351" indent="0">
              <a:buNone/>
              <a:defRPr sz="2300" b="1"/>
            </a:lvl7pPr>
            <a:lvl8pPr marL="4569074" indent="0">
              <a:buNone/>
              <a:defRPr sz="2300" b="1"/>
            </a:lvl8pPr>
            <a:lvl9pPr marL="5221806"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3"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86A3B2-1F39-4501-B310-1E8CAD3CF80A}"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113514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86A3B2-1F39-4501-B310-1E8CAD3CF80A}"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138882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6A3B2-1F39-4501-B310-1E8CAD3CF80A}"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4098145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39"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39" y="1722120"/>
            <a:ext cx="4813301" cy="5629276"/>
          </a:xfrm>
        </p:spPr>
        <p:txBody>
          <a:bodyPr/>
          <a:lstStyle>
            <a:lvl1pPr marL="0" indent="0">
              <a:buNone/>
              <a:defRPr sz="2000"/>
            </a:lvl1pPr>
            <a:lvl2pPr marL="652724" indent="0">
              <a:buNone/>
              <a:defRPr sz="1700"/>
            </a:lvl2pPr>
            <a:lvl3pPr marL="1305452" indent="0">
              <a:buNone/>
              <a:defRPr sz="1400"/>
            </a:lvl3pPr>
            <a:lvl4pPr marL="1958179" indent="0">
              <a:buNone/>
              <a:defRPr sz="1300"/>
            </a:lvl4pPr>
            <a:lvl5pPr marL="2610906" indent="0">
              <a:buNone/>
              <a:defRPr sz="1300"/>
            </a:lvl5pPr>
            <a:lvl6pPr marL="3263627" indent="0">
              <a:buNone/>
              <a:defRPr sz="1300"/>
            </a:lvl6pPr>
            <a:lvl7pPr marL="3916351" indent="0">
              <a:buNone/>
              <a:defRPr sz="1300"/>
            </a:lvl7pPr>
            <a:lvl8pPr marL="4569074" indent="0">
              <a:buNone/>
              <a:defRPr sz="1300"/>
            </a:lvl8pPr>
            <a:lvl9pPr marL="522180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6A3B2-1F39-4501-B310-1E8CAD3CF80A}"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77751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2"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2" y="735330"/>
            <a:ext cx="8778240" cy="4937760"/>
          </a:xfrm>
        </p:spPr>
        <p:txBody>
          <a:bodyPr/>
          <a:lstStyle>
            <a:lvl1pPr marL="0" indent="0">
              <a:buNone/>
              <a:defRPr sz="4600"/>
            </a:lvl1pPr>
            <a:lvl2pPr marL="652724" indent="0">
              <a:buNone/>
              <a:defRPr sz="4000"/>
            </a:lvl2pPr>
            <a:lvl3pPr marL="1305452" indent="0">
              <a:buNone/>
              <a:defRPr sz="3400"/>
            </a:lvl3pPr>
            <a:lvl4pPr marL="1958179" indent="0">
              <a:buNone/>
              <a:defRPr sz="2900"/>
            </a:lvl4pPr>
            <a:lvl5pPr marL="2610906" indent="0">
              <a:buNone/>
              <a:defRPr sz="2900"/>
            </a:lvl5pPr>
            <a:lvl6pPr marL="3263627" indent="0">
              <a:buNone/>
              <a:defRPr sz="2900"/>
            </a:lvl6pPr>
            <a:lvl7pPr marL="3916351" indent="0">
              <a:buNone/>
              <a:defRPr sz="2900"/>
            </a:lvl7pPr>
            <a:lvl8pPr marL="4569074" indent="0">
              <a:buNone/>
              <a:defRPr sz="2900"/>
            </a:lvl8pPr>
            <a:lvl9pPr marL="5221806" indent="0">
              <a:buNone/>
              <a:defRPr sz="2900"/>
            </a:lvl9pPr>
          </a:lstStyle>
          <a:p>
            <a:endParaRPr lang="en-US"/>
          </a:p>
        </p:txBody>
      </p:sp>
      <p:sp>
        <p:nvSpPr>
          <p:cNvPr id="4" name="Text Placeholder 3"/>
          <p:cNvSpPr>
            <a:spLocks noGrp="1"/>
          </p:cNvSpPr>
          <p:nvPr>
            <p:ph type="body" sz="half" idx="2"/>
          </p:nvPr>
        </p:nvSpPr>
        <p:spPr>
          <a:xfrm>
            <a:off x="2867662" y="6440806"/>
            <a:ext cx="8778240" cy="965834"/>
          </a:xfrm>
        </p:spPr>
        <p:txBody>
          <a:bodyPr/>
          <a:lstStyle>
            <a:lvl1pPr marL="0" indent="0">
              <a:buNone/>
              <a:defRPr sz="2000"/>
            </a:lvl1pPr>
            <a:lvl2pPr marL="652724" indent="0">
              <a:buNone/>
              <a:defRPr sz="1700"/>
            </a:lvl2pPr>
            <a:lvl3pPr marL="1305452" indent="0">
              <a:buNone/>
              <a:defRPr sz="1400"/>
            </a:lvl3pPr>
            <a:lvl4pPr marL="1958179" indent="0">
              <a:buNone/>
              <a:defRPr sz="1300"/>
            </a:lvl4pPr>
            <a:lvl5pPr marL="2610906" indent="0">
              <a:buNone/>
              <a:defRPr sz="1300"/>
            </a:lvl5pPr>
            <a:lvl6pPr marL="3263627" indent="0">
              <a:buNone/>
              <a:defRPr sz="1300"/>
            </a:lvl6pPr>
            <a:lvl7pPr marL="3916351" indent="0">
              <a:buNone/>
              <a:defRPr sz="1300"/>
            </a:lvl7pPr>
            <a:lvl8pPr marL="4569074" indent="0">
              <a:buNone/>
              <a:defRPr sz="1300"/>
            </a:lvl8pPr>
            <a:lvl9pPr marL="522180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6A3B2-1F39-4501-B310-1E8CAD3CF80A}"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53C06-1C34-4ACF-8E76-5F1B1ED06260}" type="slidenum">
              <a:rPr lang="en-US" smtClean="0"/>
              <a:t>‹#›</a:t>
            </a:fld>
            <a:endParaRPr lang="en-US"/>
          </a:p>
        </p:txBody>
      </p:sp>
    </p:spTree>
    <p:extLst>
      <p:ext uri="{BB962C8B-B14F-4D97-AF65-F5344CB8AC3E}">
        <p14:creationId xmlns:p14="http://schemas.microsoft.com/office/powerpoint/2010/main" val="216044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543" tIns="65273" rIns="130543" bIns="6527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1520" y="1920240"/>
            <a:ext cx="13167360" cy="5431156"/>
          </a:xfrm>
          <a:prstGeom prst="rect">
            <a:avLst/>
          </a:prstGeom>
        </p:spPr>
        <p:txBody>
          <a:bodyPr vert="horz" lIns="130543" tIns="65273" rIns="130543" bIns="6527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31520" y="7627624"/>
            <a:ext cx="3413760" cy="438150"/>
          </a:xfrm>
          <a:prstGeom prst="rect">
            <a:avLst/>
          </a:prstGeom>
        </p:spPr>
        <p:txBody>
          <a:bodyPr vert="horz" lIns="130543" tIns="65273" rIns="130543" bIns="65273" rtlCol="0" anchor="ctr"/>
          <a:lstStyle>
            <a:lvl1pPr algn="l">
              <a:defRPr sz="1700">
                <a:solidFill>
                  <a:schemeClr val="tx1">
                    <a:tint val="75000"/>
                  </a:schemeClr>
                </a:solidFill>
              </a:defRPr>
            </a:lvl1pPr>
          </a:lstStyle>
          <a:p>
            <a:fld id="{AA86A3B2-1F39-4501-B310-1E8CAD3CF80A}" type="datetimeFigureOut">
              <a:rPr lang="en-US" smtClean="0"/>
              <a:t>12/8/2020</a:t>
            </a:fld>
            <a:endParaRPr lang="en-US"/>
          </a:p>
        </p:txBody>
      </p:sp>
      <p:sp>
        <p:nvSpPr>
          <p:cNvPr id="5" name="Footer Placeholder 4"/>
          <p:cNvSpPr>
            <a:spLocks noGrp="1"/>
          </p:cNvSpPr>
          <p:nvPr>
            <p:ph type="ftr" sz="quarter" idx="3"/>
          </p:nvPr>
        </p:nvSpPr>
        <p:spPr>
          <a:xfrm>
            <a:off x="4998720" y="7627624"/>
            <a:ext cx="4632960" cy="438150"/>
          </a:xfrm>
          <a:prstGeom prst="rect">
            <a:avLst/>
          </a:prstGeom>
        </p:spPr>
        <p:txBody>
          <a:bodyPr vert="horz" lIns="130543" tIns="65273" rIns="130543" bIns="65273" rtlCol="0" anchor="ctr"/>
          <a:lstStyle>
            <a:lvl1pPr algn="ctr">
              <a:defRPr sz="1700">
                <a:solidFill>
                  <a:schemeClr val="tx1">
                    <a:tint val="75000"/>
                  </a:schemeClr>
                </a:solidFill>
              </a:defRPr>
            </a:lvl1pPr>
          </a:lstStyle>
          <a:p>
            <a:r>
              <a:rPr lang="en-US" dirty="0" smtClean="0"/>
              <a:t>December 2020</a:t>
            </a:r>
            <a:endParaRPr lang="en-US" dirty="0"/>
          </a:p>
        </p:txBody>
      </p:sp>
      <p:sp>
        <p:nvSpPr>
          <p:cNvPr id="6" name="Slide Number Placeholder 5"/>
          <p:cNvSpPr>
            <a:spLocks noGrp="1"/>
          </p:cNvSpPr>
          <p:nvPr>
            <p:ph type="sldNum" sz="quarter" idx="4"/>
          </p:nvPr>
        </p:nvSpPr>
        <p:spPr>
          <a:xfrm>
            <a:off x="10485120" y="7627624"/>
            <a:ext cx="3413760" cy="438150"/>
          </a:xfrm>
          <a:prstGeom prst="rect">
            <a:avLst/>
          </a:prstGeom>
        </p:spPr>
        <p:txBody>
          <a:bodyPr vert="horz" lIns="130543" tIns="65273" rIns="130543" bIns="65273" rtlCol="0" anchor="ctr"/>
          <a:lstStyle>
            <a:lvl1pPr algn="r">
              <a:defRPr sz="1700">
                <a:solidFill>
                  <a:schemeClr val="tx1">
                    <a:tint val="75000"/>
                  </a:schemeClr>
                </a:solidFill>
              </a:defRPr>
            </a:lvl1pPr>
          </a:lstStyle>
          <a:p>
            <a:fld id="{B3353C06-1C34-4ACF-8E76-5F1B1ED06260}" type="slidenum">
              <a:rPr lang="en-US" smtClean="0"/>
              <a:t>‹#›</a:t>
            </a:fld>
            <a:endParaRPr lang="en-US"/>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b="26790"/>
          <a:stretch/>
        </p:blipFill>
        <p:spPr>
          <a:xfrm>
            <a:off x="12039600" y="5857617"/>
            <a:ext cx="2590800" cy="2371984"/>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1000" y="7429373"/>
            <a:ext cx="2135686" cy="515998"/>
          </a:xfrm>
          <a:prstGeom prst="rect">
            <a:avLst/>
          </a:prstGeom>
        </p:spPr>
      </p:pic>
    </p:spTree>
    <p:extLst>
      <p:ext uri="{BB962C8B-B14F-4D97-AF65-F5344CB8AC3E}">
        <p14:creationId xmlns:p14="http://schemas.microsoft.com/office/powerpoint/2010/main" val="31079122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1305452" rtl="0" eaLnBrk="1" latinLnBrk="0" hangingPunct="1">
        <a:spcBef>
          <a:spcPct val="0"/>
        </a:spcBef>
        <a:buNone/>
        <a:defRPr sz="6200" kern="1200">
          <a:solidFill>
            <a:schemeClr val="tx1"/>
          </a:solidFill>
          <a:latin typeface="Corbel" panose="020B0503020204020204" pitchFamily="34" charset="0"/>
          <a:ea typeface="+mj-ea"/>
          <a:cs typeface="+mj-cs"/>
        </a:defRPr>
      </a:lvl1pPr>
    </p:titleStyle>
    <p:bodyStyle>
      <a:lvl1pPr marL="489546" indent="-489546" algn="l" defTabSz="1305452" rtl="0" eaLnBrk="1" latinLnBrk="0" hangingPunct="1">
        <a:spcBef>
          <a:spcPct val="20000"/>
        </a:spcBef>
        <a:buFont typeface="Arial" panose="020B0604020202020204" pitchFamily="34" charset="0"/>
        <a:buChar char="•"/>
        <a:defRPr sz="4600" kern="1200">
          <a:solidFill>
            <a:schemeClr val="tx1"/>
          </a:solidFill>
          <a:latin typeface="Corbel" panose="020B0503020204020204" pitchFamily="34" charset="0"/>
          <a:ea typeface="+mn-ea"/>
          <a:cs typeface="+mn-cs"/>
        </a:defRPr>
      </a:lvl1pPr>
      <a:lvl2pPr marL="1060680" indent="-407958" algn="l" defTabSz="1305452" rtl="0" eaLnBrk="1" latinLnBrk="0" hangingPunct="1">
        <a:spcBef>
          <a:spcPct val="20000"/>
        </a:spcBef>
        <a:buFont typeface="Arial" panose="020B0604020202020204" pitchFamily="34" charset="0"/>
        <a:buChar char="–"/>
        <a:defRPr sz="4000" kern="1200">
          <a:solidFill>
            <a:schemeClr val="tx1"/>
          </a:solidFill>
          <a:latin typeface="Corbel" panose="020B0503020204020204" pitchFamily="34" charset="0"/>
          <a:ea typeface="+mn-ea"/>
          <a:cs typeface="+mn-cs"/>
        </a:defRPr>
      </a:lvl2pPr>
      <a:lvl3pPr marL="1631815" indent="-326359" algn="l" defTabSz="1305452" rtl="0" eaLnBrk="1" latinLnBrk="0" hangingPunct="1">
        <a:spcBef>
          <a:spcPct val="20000"/>
        </a:spcBef>
        <a:buFont typeface="Arial" panose="020B0604020202020204" pitchFamily="34" charset="0"/>
        <a:buChar char="•"/>
        <a:defRPr sz="3400" kern="1200">
          <a:solidFill>
            <a:schemeClr val="tx1"/>
          </a:solidFill>
          <a:latin typeface="Corbel" panose="020B0503020204020204" pitchFamily="34" charset="0"/>
          <a:ea typeface="+mn-ea"/>
          <a:cs typeface="+mn-cs"/>
        </a:defRPr>
      </a:lvl3pPr>
      <a:lvl4pPr marL="2284537" indent="-326359" algn="l" defTabSz="1305452" rtl="0" eaLnBrk="1" latinLnBrk="0" hangingPunct="1">
        <a:spcBef>
          <a:spcPct val="20000"/>
        </a:spcBef>
        <a:buFont typeface="Arial" panose="020B0604020202020204" pitchFamily="34" charset="0"/>
        <a:buChar char="–"/>
        <a:defRPr sz="2900" kern="1200">
          <a:solidFill>
            <a:schemeClr val="tx1"/>
          </a:solidFill>
          <a:latin typeface="Corbel" panose="020B0503020204020204" pitchFamily="34" charset="0"/>
          <a:ea typeface="+mn-ea"/>
          <a:cs typeface="+mn-cs"/>
        </a:defRPr>
      </a:lvl4pPr>
      <a:lvl5pPr marL="2937262" indent="-326359" algn="l" defTabSz="1305452" rtl="0" eaLnBrk="1" latinLnBrk="0" hangingPunct="1">
        <a:spcBef>
          <a:spcPct val="20000"/>
        </a:spcBef>
        <a:buFont typeface="Arial" panose="020B0604020202020204" pitchFamily="34" charset="0"/>
        <a:buChar char="»"/>
        <a:defRPr sz="2900" kern="1200">
          <a:solidFill>
            <a:schemeClr val="tx1"/>
          </a:solidFill>
          <a:latin typeface="Corbel" panose="020B0503020204020204" pitchFamily="34" charset="0"/>
          <a:ea typeface="+mn-ea"/>
          <a:cs typeface="+mn-cs"/>
        </a:defRPr>
      </a:lvl5pPr>
      <a:lvl6pPr marL="3589982"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2709"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5436"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48163"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5452" rtl="0" eaLnBrk="1" latinLnBrk="0" hangingPunct="1">
        <a:defRPr sz="2600" kern="1200">
          <a:solidFill>
            <a:schemeClr val="tx1"/>
          </a:solidFill>
          <a:latin typeface="+mn-lt"/>
          <a:ea typeface="+mn-ea"/>
          <a:cs typeface="+mn-cs"/>
        </a:defRPr>
      </a:lvl1pPr>
      <a:lvl2pPr marL="652724" algn="l" defTabSz="1305452" rtl="0" eaLnBrk="1" latinLnBrk="0" hangingPunct="1">
        <a:defRPr sz="2600" kern="1200">
          <a:solidFill>
            <a:schemeClr val="tx1"/>
          </a:solidFill>
          <a:latin typeface="+mn-lt"/>
          <a:ea typeface="+mn-ea"/>
          <a:cs typeface="+mn-cs"/>
        </a:defRPr>
      </a:lvl2pPr>
      <a:lvl3pPr marL="1305452" algn="l" defTabSz="1305452" rtl="0" eaLnBrk="1" latinLnBrk="0" hangingPunct="1">
        <a:defRPr sz="2600" kern="1200">
          <a:solidFill>
            <a:schemeClr val="tx1"/>
          </a:solidFill>
          <a:latin typeface="+mn-lt"/>
          <a:ea typeface="+mn-ea"/>
          <a:cs typeface="+mn-cs"/>
        </a:defRPr>
      </a:lvl3pPr>
      <a:lvl4pPr marL="1958179" algn="l" defTabSz="1305452" rtl="0" eaLnBrk="1" latinLnBrk="0" hangingPunct="1">
        <a:defRPr sz="2600" kern="1200">
          <a:solidFill>
            <a:schemeClr val="tx1"/>
          </a:solidFill>
          <a:latin typeface="+mn-lt"/>
          <a:ea typeface="+mn-ea"/>
          <a:cs typeface="+mn-cs"/>
        </a:defRPr>
      </a:lvl4pPr>
      <a:lvl5pPr marL="2610906" algn="l" defTabSz="1305452" rtl="0" eaLnBrk="1" latinLnBrk="0" hangingPunct="1">
        <a:defRPr sz="2600" kern="1200">
          <a:solidFill>
            <a:schemeClr val="tx1"/>
          </a:solidFill>
          <a:latin typeface="+mn-lt"/>
          <a:ea typeface="+mn-ea"/>
          <a:cs typeface="+mn-cs"/>
        </a:defRPr>
      </a:lvl5pPr>
      <a:lvl6pPr marL="3263627" algn="l" defTabSz="1305452" rtl="0" eaLnBrk="1" latinLnBrk="0" hangingPunct="1">
        <a:defRPr sz="2600" kern="1200">
          <a:solidFill>
            <a:schemeClr val="tx1"/>
          </a:solidFill>
          <a:latin typeface="+mn-lt"/>
          <a:ea typeface="+mn-ea"/>
          <a:cs typeface="+mn-cs"/>
        </a:defRPr>
      </a:lvl6pPr>
      <a:lvl7pPr marL="3916351" algn="l" defTabSz="1305452" rtl="0" eaLnBrk="1" latinLnBrk="0" hangingPunct="1">
        <a:defRPr sz="2600" kern="1200">
          <a:solidFill>
            <a:schemeClr val="tx1"/>
          </a:solidFill>
          <a:latin typeface="+mn-lt"/>
          <a:ea typeface="+mn-ea"/>
          <a:cs typeface="+mn-cs"/>
        </a:defRPr>
      </a:lvl7pPr>
      <a:lvl8pPr marL="4569074" algn="l" defTabSz="1305452" rtl="0" eaLnBrk="1" latinLnBrk="0" hangingPunct="1">
        <a:defRPr sz="2600" kern="1200">
          <a:solidFill>
            <a:schemeClr val="tx1"/>
          </a:solidFill>
          <a:latin typeface="+mn-lt"/>
          <a:ea typeface="+mn-ea"/>
          <a:cs typeface="+mn-cs"/>
        </a:defRPr>
      </a:lvl8pPr>
      <a:lvl9pPr marL="5221806" algn="l" defTabSz="1305452"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C6C9F81-1C36-4A58-8B5E-B12D611F8D9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41B5D91-74DD-40BA-BE8D-5FB83935903C}"/>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16D8B70-CBF8-4D1C-BF6F-EAF366AA5FBC}"/>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pPr defTabSz="1097280"/>
            <a:fld id="{B0A8A763-C4AD-4406-BE54-2A744DAA2238}" type="datetimeFigureOut">
              <a:rPr lang="en-US" smtClean="0">
                <a:solidFill>
                  <a:prstClr val="black">
                    <a:tint val="75000"/>
                  </a:prstClr>
                </a:solidFill>
              </a:rPr>
              <a:pPr defTabSz="1097280"/>
              <a:t>12/8/2020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C1AFE43-338F-4118-8825-6B1C1DACE803}"/>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C1CA194-070A-458B-ACED-87D4BE664DDF}"/>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pPr defTabSz="1097280"/>
            <a:fld id="{F9F67CD0-28A4-43C6-AC8F-516FD048374A}"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6676615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22960"/>
            <a:ext cx="11521440" cy="1783080"/>
          </a:xfrm>
          <a:prstGeom prst="rect">
            <a:avLst/>
          </a:prstGeom>
        </p:spPr>
        <p:txBody>
          <a:bodyPr vert="horz" lIns="109728" tIns="54864" rIns="109728" bIns="54864"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645920" y="2743200"/>
            <a:ext cx="11521440" cy="4297680"/>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68780" y="7744063"/>
            <a:ext cx="1445486" cy="485537"/>
          </a:xfrm>
          <a:prstGeom prst="rect">
            <a:avLst/>
          </a:prstGeom>
        </p:spPr>
        <p:txBody>
          <a:bodyPr vert="horz" lIns="109728" tIns="54864" rIns="109728" bIns="54864" rtlCol="0" anchor="ctr"/>
          <a:lstStyle>
            <a:lvl1pPr algn="l">
              <a:defRPr sz="1400" baseline="0">
                <a:solidFill>
                  <a:schemeClr val="tx2"/>
                </a:solidFill>
              </a:defRPr>
            </a:lvl1pPr>
          </a:lstStyle>
          <a:p>
            <a:pPr defTabSz="548640"/>
            <a:fld id="{CAD52C1A-DA37-4835-B657-ADE8CF2D9F60}" type="datetimeFigureOut">
              <a:rPr lang="en-US" smtClean="0">
                <a:solidFill>
                  <a:srgbClr val="191B0E"/>
                </a:solidFill>
              </a:rPr>
              <a:pPr defTabSz="548640"/>
              <a:t>12/8/2020</a:t>
            </a:fld>
            <a:endParaRPr lang="en-US">
              <a:solidFill>
                <a:srgbClr val="191B0E"/>
              </a:solidFill>
            </a:endParaRPr>
          </a:p>
        </p:txBody>
      </p:sp>
      <p:sp>
        <p:nvSpPr>
          <p:cNvPr id="5" name="Footer Placeholder 4"/>
          <p:cNvSpPr>
            <a:spLocks noGrp="1"/>
          </p:cNvSpPr>
          <p:nvPr>
            <p:ph type="ftr" sz="quarter" idx="3"/>
          </p:nvPr>
        </p:nvSpPr>
        <p:spPr>
          <a:xfrm>
            <a:off x="3472277" y="7744063"/>
            <a:ext cx="7536996" cy="485537"/>
          </a:xfrm>
          <a:prstGeom prst="rect">
            <a:avLst/>
          </a:prstGeom>
        </p:spPr>
        <p:txBody>
          <a:bodyPr vert="horz" lIns="109728" tIns="54864" rIns="109728" bIns="54864" rtlCol="0" anchor="ctr"/>
          <a:lstStyle>
            <a:lvl1pPr algn="l">
              <a:defRPr sz="1400" baseline="0">
                <a:solidFill>
                  <a:schemeClr val="tx2"/>
                </a:solidFill>
              </a:defRPr>
            </a:lvl1pPr>
          </a:lstStyle>
          <a:p>
            <a:pPr defTabSz="548640"/>
            <a:endParaRPr lang="en-US">
              <a:solidFill>
                <a:srgbClr val="191B0E"/>
              </a:solidFill>
            </a:endParaRPr>
          </a:p>
        </p:txBody>
      </p:sp>
      <p:sp>
        <p:nvSpPr>
          <p:cNvPr id="6" name="Slide Number Placeholder 5"/>
          <p:cNvSpPr>
            <a:spLocks noGrp="1"/>
          </p:cNvSpPr>
          <p:nvPr>
            <p:ph type="sldNum" sz="quarter" idx="4"/>
          </p:nvPr>
        </p:nvSpPr>
        <p:spPr>
          <a:xfrm>
            <a:off x="11367283" y="7744063"/>
            <a:ext cx="1915550" cy="485537"/>
          </a:xfrm>
          <a:prstGeom prst="rect">
            <a:avLst/>
          </a:prstGeom>
        </p:spPr>
        <p:txBody>
          <a:bodyPr vert="horz" lIns="109728" tIns="54864" rIns="109728" bIns="54864" rtlCol="0" anchor="ctr"/>
          <a:lstStyle>
            <a:lvl1pPr algn="r">
              <a:defRPr sz="1400" baseline="0">
                <a:solidFill>
                  <a:schemeClr val="tx2"/>
                </a:solidFill>
              </a:defRPr>
            </a:lvl1pPr>
          </a:lstStyle>
          <a:p>
            <a:pPr defTabSz="548640"/>
            <a:fld id="{D9482FA3-1DEF-4056-B567-C96E060A33FA}" type="slidenum">
              <a:rPr lang="en-US" smtClean="0">
                <a:solidFill>
                  <a:srgbClr val="191B0E"/>
                </a:solidFill>
              </a:rPr>
              <a:pPr defTabSz="548640"/>
              <a:t>‹#›</a:t>
            </a:fld>
            <a:endParaRPr lang="en-US">
              <a:solidFill>
                <a:srgbClr val="191B0E"/>
              </a:solidFill>
            </a:endParaRPr>
          </a:p>
        </p:txBody>
      </p:sp>
      <p:sp>
        <p:nvSpPr>
          <p:cNvPr id="9" name="Rectangle 8" title="Side bar"/>
          <p:cNvSpPr/>
          <p:nvPr/>
        </p:nvSpPr>
        <p:spPr>
          <a:xfrm>
            <a:off x="573714" y="451"/>
            <a:ext cx="27432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51846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1097280" rtl="0" eaLnBrk="1" latinLnBrk="0" hangingPunct="1">
        <a:lnSpc>
          <a:spcPct val="89000"/>
        </a:lnSpc>
        <a:spcBef>
          <a:spcPct val="0"/>
        </a:spcBef>
        <a:buNone/>
        <a:defRPr sz="5300" kern="1200" baseline="0">
          <a:solidFill>
            <a:schemeClr val="tx2"/>
          </a:solidFill>
          <a:latin typeface="+mj-lt"/>
          <a:ea typeface="+mj-ea"/>
          <a:cs typeface="+mj-cs"/>
        </a:defRPr>
      </a:lvl1pPr>
    </p:titleStyle>
    <p:bodyStyle>
      <a:lvl1pPr marL="460858" indent="-460858" algn="l" defTabSz="1097280" rtl="0" eaLnBrk="1" latinLnBrk="0" hangingPunct="1">
        <a:lnSpc>
          <a:spcPct val="94000"/>
        </a:lnSpc>
        <a:spcBef>
          <a:spcPts val="1200"/>
        </a:spcBef>
        <a:spcAft>
          <a:spcPts val="240"/>
        </a:spcAft>
        <a:buFont typeface="Franklin Gothic Book" panose="020B0503020102020204" pitchFamily="34" charset="0"/>
        <a:buChar char="■"/>
        <a:defRPr sz="2400" kern="1200" baseline="0">
          <a:solidFill>
            <a:schemeClr val="tx2"/>
          </a:solidFill>
          <a:latin typeface="+mn-lt"/>
          <a:ea typeface="+mn-ea"/>
          <a:cs typeface="+mn-cs"/>
        </a:defRPr>
      </a:lvl1pPr>
      <a:lvl2pPr marL="1097280" indent="-460858" algn="l" defTabSz="1097280" rtl="0" eaLnBrk="1" latinLnBrk="0" hangingPunct="1">
        <a:lnSpc>
          <a:spcPct val="94000"/>
        </a:lnSpc>
        <a:spcBef>
          <a:spcPts val="600"/>
        </a:spcBef>
        <a:spcAft>
          <a:spcPts val="240"/>
        </a:spcAft>
        <a:buFont typeface="Franklin Gothic Book" panose="020B0503020102020204" pitchFamily="34" charset="0"/>
        <a:buChar char="–"/>
        <a:defRPr sz="2400" i="1" kern="1200" baseline="0">
          <a:solidFill>
            <a:schemeClr val="tx2"/>
          </a:solidFill>
          <a:latin typeface="+mn-lt"/>
          <a:ea typeface="+mn-ea"/>
          <a:cs typeface="+mn-cs"/>
        </a:defRPr>
      </a:lvl2pPr>
      <a:lvl3pPr marL="1645920" indent="-460858" algn="l" defTabSz="1097280" rtl="0" eaLnBrk="1" latinLnBrk="0" hangingPunct="1">
        <a:lnSpc>
          <a:spcPct val="94000"/>
        </a:lnSpc>
        <a:spcBef>
          <a:spcPts val="600"/>
        </a:spcBef>
        <a:spcAft>
          <a:spcPts val="240"/>
        </a:spcAft>
        <a:buFont typeface="Franklin Gothic Book" panose="020B0503020102020204" pitchFamily="34" charset="0"/>
        <a:buChar char="■"/>
        <a:defRPr sz="2200" kern="1200" baseline="0">
          <a:solidFill>
            <a:schemeClr val="tx2"/>
          </a:solidFill>
          <a:latin typeface="+mn-lt"/>
          <a:ea typeface="+mn-ea"/>
          <a:cs typeface="+mn-cs"/>
        </a:defRPr>
      </a:lvl3pPr>
      <a:lvl4pPr marL="2194560" indent="-460858" algn="l" defTabSz="1097280" rtl="0" eaLnBrk="1" latinLnBrk="0" hangingPunct="1">
        <a:lnSpc>
          <a:spcPct val="94000"/>
        </a:lnSpc>
        <a:spcBef>
          <a:spcPts val="600"/>
        </a:spcBef>
        <a:spcAft>
          <a:spcPts val="240"/>
        </a:spcAft>
        <a:buFont typeface="Franklin Gothic Book" panose="020B0503020102020204" pitchFamily="34" charset="0"/>
        <a:buChar char="–"/>
        <a:defRPr sz="2200" i="1" kern="1200" baseline="0">
          <a:solidFill>
            <a:schemeClr val="tx2"/>
          </a:solidFill>
          <a:latin typeface="+mn-lt"/>
          <a:ea typeface="+mn-ea"/>
          <a:cs typeface="+mn-cs"/>
        </a:defRPr>
      </a:lvl4pPr>
      <a:lvl5pPr marL="2743200" indent="-460858" algn="l" defTabSz="1097280" rtl="0" eaLnBrk="1" latinLnBrk="0" hangingPunct="1">
        <a:lnSpc>
          <a:spcPct val="94000"/>
        </a:lnSpc>
        <a:spcBef>
          <a:spcPts val="600"/>
        </a:spcBef>
        <a:spcAft>
          <a:spcPts val="240"/>
        </a:spcAft>
        <a:buFont typeface="Franklin Gothic Book" panose="020B0503020102020204" pitchFamily="34" charset="0"/>
        <a:buChar char="■"/>
        <a:defRPr sz="1900" kern="1200" baseline="0">
          <a:solidFill>
            <a:schemeClr val="tx2"/>
          </a:solidFill>
          <a:latin typeface="+mn-lt"/>
          <a:ea typeface="+mn-ea"/>
          <a:cs typeface="+mn-cs"/>
        </a:defRPr>
      </a:lvl5pPr>
      <a:lvl6pPr marL="3291840" indent="-460858" algn="l" defTabSz="1097280" rtl="0" eaLnBrk="1" latinLnBrk="0" hangingPunct="1">
        <a:lnSpc>
          <a:spcPct val="94000"/>
        </a:lnSpc>
        <a:spcBef>
          <a:spcPts val="600"/>
        </a:spcBef>
        <a:spcAft>
          <a:spcPts val="240"/>
        </a:spcAft>
        <a:buFont typeface="Franklin Gothic Book" panose="020B0503020102020204" pitchFamily="34" charset="0"/>
        <a:buChar char="–"/>
        <a:defRPr sz="1900" i="1" kern="1200" baseline="0">
          <a:solidFill>
            <a:schemeClr val="tx2"/>
          </a:solidFill>
          <a:latin typeface="+mn-lt"/>
          <a:ea typeface="+mn-ea"/>
          <a:cs typeface="+mn-cs"/>
        </a:defRPr>
      </a:lvl6pPr>
      <a:lvl7pPr marL="3840480" indent="-460858" algn="l" defTabSz="1097280" rtl="0" eaLnBrk="1" latinLnBrk="0" hangingPunct="1">
        <a:lnSpc>
          <a:spcPct val="94000"/>
        </a:lnSpc>
        <a:spcBef>
          <a:spcPts val="600"/>
        </a:spcBef>
        <a:spcAft>
          <a:spcPts val="240"/>
        </a:spcAft>
        <a:buFont typeface="Franklin Gothic Book" panose="020B0503020102020204" pitchFamily="34" charset="0"/>
        <a:buChar char="■"/>
        <a:defRPr sz="1700" kern="1200" baseline="0">
          <a:solidFill>
            <a:schemeClr val="tx2"/>
          </a:solidFill>
          <a:latin typeface="+mn-lt"/>
          <a:ea typeface="+mn-ea"/>
          <a:cs typeface="+mn-cs"/>
        </a:defRPr>
      </a:lvl7pPr>
      <a:lvl8pPr marL="4389120" indent="-460858" algn="l" defTabSz="1097280" rtl="0" eaLnBrk="1" latinLnBrk="0" hangingPunct="1">
        <a:lnSpc>
          <a:spcPct val="94000"/>
        </a:lnSpc>
        <a:spcBef>
          <a:spcPts val="600"/>
        </a:spcBef>
        <a:spcAft>
          <a:spcPts val="240"/>
        </a:spcAft>
        <a:buFont typeface="Franklin Gothic Book" panose="020B0503020102020204" pitchFamily="34" charset="0"/>
        <a:buChar char="–"/>
        <a:defRPr sz="1700" i="1" kern="1200" baseline="0">
          <a:solidFill>
            <a:schemeClr val="tx2"/>
          </a:solidFill>
          <a:latin typeface="+mn-lt"/>
          <a:ea typeface="+mn-ea"/>
          <a:cs typeface="+mn-cs"/>
        </a:defRPr>
      </a:lvl8pPr>
      <a:lvl9pPr marL="4937760" indent="-460858" algn="l" defTabSz="1097280" rtl="0" eaLnBrk="1" latinLnBrk="0" hangingPunct="1">
        <a:lnSpc>
          <a:spcPct val="94000"/>
        </a:lnSpc>
        <a:spcBef>
          <a:spcPts val="600"/>
        </a:spcBef>
        <a:spcAft>
          <a:spcPts val="240"/>
        </a:spcAft>
        <a:buFont typeface="Franklin Gothic Book" panose="020B0503020102020204" pitchFamily="34" charset="0"/>
        <a:buChar char="■"/>
        <a:defRPr sz="1700" kern="1200" baseline="0">
          <a:solidFill>
            <a:schemeClr val="tx2"/>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543" tIns="65273" rIns="130543" bIns="6527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1520" y="1920240"/>
            <a:ext cx="13167360" cy="5431156"/>
          </a:xfrm>
          <a:prstGeom prst="rect">
            <a:avLst/>
          </a:prstGeom>
        </p:spPr>
        <p:txBody>
          <a:bodyPr vert="horz" lIns="130543" tIns="65273" rIns="130543" bIns="6527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31520" y="7627624"/>
            <a:ext cx="3413760" cy="438150"/>
          </a:xfrm>
          <a:prstGeom prst="rect">
            <a:avLst/>
          </a:prstGeom>
        </p:spPr>
        <p:txBody>
          <a:bodyPr vert="horz" lIns="130543" tIns="65273" rIns="130543" bIns="65273" rtlCol="0" anchor="ctr"/>
          <a:lstStyle>
            <a:lvl1pPr algn="l">
              <a:defRPr sz="1700">
                <a:solidFill>
                  <a:schemeClr val="tx1">
                    <a:tint val="75000"/>
                  </a:schemeClr>
                </a:solidFill>
              </a:defRPr>
            </a:lvl1pPr>
          </a:lstStyle>
          <a:p>
            <a:fld id="{AA86A3B2-1F39-4501-B310-1E8CAD3CF80A}"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3"/>
          </p:nvPr>
        </p:nvSpPr>
        <p:spPr>
          <a:xfrm>
            <a:off x="4998720" y="7627624"/>
            <a:ext cx="4632960" cy="438150"/>
          </a:xfrm>
          <a:prstGeom prst="rect">
            <a:avLst/>
          </a:prstGeom>
        </p:spPr>
        <p:txBody>
          <a:bodyPr vert="horz" lIns="130543" tIns="65273" rIns="130543" bIns="65273" rtlCol="0" anchor="ctr"/>
          <a:lstStyle>
            <a:lvl1pPr algn="ctr">
              <a:defRPr sz="1700">
                <a:solidFill>
                  <a:schemeClr val="tx1">
                    <a:tint val="75000"/>
                  </a:schemeClr>
                </a:solidFill>
              </a:defRPr>
            </a:lvl1pPr>
          </a:lstStyle>
          <a:p>
            <a:r>
              <a:rPr lang="en-US" dirty="0" smtClean="0">
                <a:solidFill>
                  <a:prstClr val="black">
                    <a:tint val="75000"/>
                  </a:prstClr>
                </a:solidFill>
              </a:rPr>
              <a:t>December 2020</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4"/>
            <a:ext cx="3413760" cy="438150"/>
          </a:xfrm>
          <a:prstGeom prst="rect">
            <a:avLst/>
          </a:prstGeom>
        </p:spPr>
        <p:txBody>
          <a:bodyPr vert="horz" lIns="130543" tIns="65273" rIns="130543" bIns="65273" rtlCol="0" anchor="ctr"/>
          <a:lstStyle>
            <a:lvl1pPr algn="r">
              <a:defRPr sz="1700">
                <a:solidFill>
                  <a:schemeClr val="tx1">
                    <a:tint val="75000"/>
                  </a:schemeClr>
                </a:solidFill>
              </a:defRPr>
            </a:lvl1pPr>
          </a:lstStyle>
          <a:p>
            <a:fld id="{B3353C06-1C34-4ACF-8E76-5F1B1ED06260}"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b="26790"/>
          <a:stretch/>
        </p:blipFill>
        <p:spPr>
          <a:xfrm>
            <a:off x="12039600" y="5857617"/>
            <a:ext cx="2590800" cy="2371984"/>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1000" y="7429373"/>
            <a:ext cx="2135686" cy="515998"/>
          </a:xfrm>
          <a:prstGeom prst="rect">
            <a:avLst/>
          </a:prstGeom>
        </p:spPr>
      </p:pic>
    </p:spTree>
    <p:extLst>
      <p:ext uri="{BB962C8B-B14F-4D97-AF65-F5344CB8AC3E}">
        <p14:creationId xmlns:p14="http://schemas.microsoft.com/office/powerpoint/2010/main" val="140318482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1305452" rtl="0" eaLnBrk="1" latinLnBrk="0" hangingPunct="1">
        <a:spcBef>
          <a:spcPct val="0"/>
        </a:spcBef>
        <a:buNone/>
        <a:defRPr sz="6200" kern="1200">
          <a:solidFill>
            <a:schemeClr val="tx1"/>
          </a:solidFill>
          <a:latin typeface="Corbel" panose="020B0503020204020204" pitchFamily="34" charset="0"/>
          <a:ea typeface="+mj-ea"/>
          <a:cs typeface="+mj-cs"/>
        </a:defRPr>
      </a:lvl1pPr>
    </p:titleStyle>
    <p:bodyStyle>
      <a:lvl1pPr marL="489546" indent="-489546" algn="l" defTabSz="1305452" rtl="0" eaLnBrk="1" latinLnBrk="0" hangingPunct="1">
        <a:spcBef>
          <a:spcPct val="20000"/>
        </a:spcBef>
        <a:buFont typeface="Arial" panose="020B0604020202020204" pitchFamily="34" charset="0"/>
        <a:buChar char="•"/>
        <a:defRPr sz="4600" kern="1200">
          <a:solidFill>
            <a:schemeClr val="tx1"/>
          </a:solidFill>
          <a:latin typeface="Corbel" panose="020B0503020204020204" pitchFamily="34" charset="0"/>
          <a:ea typeface="+mn-ea"/>
          <a:cs typeface="+mn-cs"/>
        </a:defRPr>
      </a:lvl1pPr>
      <a:lvl2pPr marL="1060680" indent="-407958" algn="l" defTabSz="1305452" rtl="0" eaLnBrk="1" latinLnBrk="0" hangingPunct="1">
        <a:spcBef>
          <a:spcPct val="20000"/>
        </a:spcBef>
        <a:buFont typeface="Arial" panose="020B0604020202020204" pitchFamily="34" charset="0"/>
        <a:buChar char="–"/>
        <a:defRPr sz="4000" kern="1200">
          <a:solidFill>
            <a:schemeClr val="tx1"/>
          </a:solidFill>
          <a:latin typeface="Corbel" panose="020B0503020204020204" pitchFamily="34" charset="0"/>
          <a:ea typeface="+mn-ea"/>
          <a:cs typeface="+mn-cs"/>
        </a:defRPr>
      </a:lvl2pPr>
      <a:lvl3pPr marL="1631815" indent="-326359" algn="l" defTabSz="1305452" rtl="0" eaLnBrk="1" latinLnBrk="0" hangingPunct="1">
        <a:spcBef>
          <a:spcPct val="20000"/>
        </a:spcBef>
        <a:buFont typeface="Arial" panose="020B0604020202020204" pitchFamily="34" charset="0"/>
        <a:buChar char="•"/>
        <a:defRPr sz="3400" kern="1200">
          <a:solidFill>
            <a:schemeClr val="tx1"/>
          </a:solidFill>
          <a:latin typeface="Corbel" panose="020B0503020204020204" pitchFamily="34" charset="0"/>
          <a:ea typeface="+mn-ea"/>
          <a:cs typeface="+mn-cs"/>
        </a:defRPr>
      </a:lvl3pPr>
      <a:lvl4pPr marL="2284537" indent="-326359" algn="l" defTabSz="1305452" rtl="0" eaLnBrk="1" latinLnBrk="0" hangingPunct="1">
        <a:spcBef>
          <a:spcPct val="20000"/>
        </a:spcBef>
        <a:buFont typeface="Arial" panose="020B0604020202020204" pitchFamily="34" charset="0"/>
        <a:buChar char="–"/>
        <a:defRPr sz="2900" kern="1200">
          <a:solidFill>
            <a:schemeClr val="tx1"/>
          </a:solidFill>
          <a:latin typeface="Corbel" panose="020B0503020204020204" pitchFamily="34" charset="0"/>
          <a:ea typeface="+mn-ea"/>
          <a:cs typeface="+mn-cs"/>
        </a:defRPr>
      </a:lvl4pPr>
      <a:lvl5pPr marL="2937262" indent="-326359" algn="l" defTabSz="1305452" rtl="0" eaLnBrk="1" latinLnBrk="0" hangingPunct="1">
        <a:spcBef>
          <a:spcPct val="20000"/>
        </a:spcBef>
        <a:buFont typeface="Arial" panose="020B0604020202020204" pitchFamily="34" charset="0"/>
        <a:buChar char="»"/>
        <a:defRPr sz="2900" kern="1200">
          <a:solidFill>
            <a:schemeClr val="tx1"/>
          </a:solidFill>
          <a:latin typeface="Corbel" panose="020B0503020204020204" pitchFamily="34" charset="0"/>
          <a:ea typeface="+mn-ea"/>
          <a:cs typeface="+mn-cs"/>
        </a:defRPr>
      </a:lvl5pPr>
      <a:lvl6pPr marL="3589982"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2709"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5436"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48163"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5452" rtl="0" eaLnBrk="1" latinLnBrk="0" hangingPunct="1">
        <a:defRPr sz="2600" kern="1200">
          <a:solidFill>
            <a:schemeClr val="tx1"/>
          </a:solidFill>
          <a:latin typeface="+mn-lt"/>
          <a:ea typeface="+mn-ea"/>
          <a:cs typeface="+mn-cs"/>
        </a:defRPr>
      </a:lvl1pPr>
      <a:lvl2pPr marL="652724" algn="l" defTabSz="1305452" rtl="0" eaLnBrk="1" latinLnBrk="0" hangingPunct="1">
        <a:defRPr sz="2600" kern="1200">
          <a:solidFill>
            <a:schemeClr val="tx1"/>
          </a:solidFill>
          <a:latin typeface="+mn-lt"/>
          <a:ea typeface="+mn-ea"/>
          <a:cs typeface="+mn-cs"/>
        </a:defRPr>
      </a:lvl2pPr>
      <a:lvl3pPr marL="1305452" algn="l" defTabSz="1305452" rtl="0" eaLnBrk="1" latinLnBrk="0" hangingPunct="1">
        <a:defRPr sz="2600" kern="1200">
          <a:solidFill>
            <a:schemeClr val="tx1"/>
          </a:solidFill>
          <a:latin typeface="+mn-lt"/>
          <a:ea typeface="+mn-ea"/>
          <a:cs typeface="+mn-cs"/>
        </a:defRPr>
      </a:lvl3pPr>
      <a:lvl4pPr marL="1958179" algn="l" defTabSz="1305452" rtl="0" eaLnBrk="1" latinLnBrk="0" hangingPunct="1">
        <a:defRPr sz="2600" kern="1200">
          <a:solidFill>
            <a:schemeClr val="tx1"/>
          </a:solidFill>
          <a:latin typeface="+mn-lt"/>
          <a:ea typeface="+mn-ea"/>
          <a:cs typeface="+mn-cs"/>
        </a:defRPr>
      </a:lvl4pPr>
      <a:lvl5pPr marL="2610906" algn="l" defTabSz="1305452" rtl="0" eaLnBrk="1" latinLnBrk="0" hangingPunct="1">
        <a:defRPr sz="2600" kern="1200">
          <a:solidFill>
            <a:schemeClr val="tx1"/>
          </a:solidFill>
          <a:latin typeface="+mn-lt"/>
          <a:ea typeface="+mn-ea"/>
          <a:cs typeface="+mn-cs"/>
        </a:defRPr>
      </a:lvl5pPr>
      <a:lvl6pPr marL="3263627" algn="l" defTabSz="1305452" rtl="0" eaLnBrk="1" latinLnBrk="0" hangingPunct="1">
        <a:defRPr sz="2600" kern="1200">
          <a:solidFill>
            <a:schemeClr val="tx1"/>
          </a:solidFill>
          <a:latin typeface="+mn-lt"/>
          <a:ea typeface="+mn-ea"/>
          <a:cs typeface="+mn-cs"/>
        </a:defRPr>
      </a:lvl6pPr>
      <a:lvl7pPr marL="3916351" algn="l" defTabSz="1305452" rtl="0" eaLnBrk="1" latinLnBrk="0" hangingPunct="1">
        <a:defRPr sz="2600" kern="1200">
          <a:solidFill>
            <a:schemeClr val="tx1"/>
          </a:solidFill>
          <a:latin typeface="+mn-lt"/>
          <a:ea typeface="+mn-ea"/>
          <a:cs typeface="+mn-cs"/>
        </a:defRPr>
      </a:lvl7pPr>
      <a:lvl8pPr marL="4569074" algn="l" defTabSz="1305452" rtl="0" eaLnBrk="1" latinLnBrk="0" hangingPunct="1">
        <a:defRPr sz="2600" kern="1200">
          <a:solidFill>
            <a:schemeClr val="tx1"/>
          </a:solidFill>
          <a:latin typeface="+mn-lt"/>
          <a:ea typeface="+mn-ea"/>
          <a:cs typeface="+mn-cs"/>
        </a:defRPr>
      </a:lvl8pPr>
      <a:lvl9pPr marL="5221806" algn="l" defTabSz="1305452"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48.emf"/></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hyperlink" Target="https://docs.google.com/document/d/1Iyijwik-LYgrk9aYBxqaGcrYOt5AtQtih1I93EPlFbE/edit?usp=sharing" TargetMode="Externa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366" y="-267836"/>
            <a:ext cx="14859000" cy="9869036"/>
          </a:xfrm>
          <a:prstGeom prst="rect">
            <a:avLst/>
          </a:prstGeom>
        </p:spPr>
      </p:pic>
      <p:sp>
        <p:nvSpPr>
          <p:cNvPr id="2" name="Title 1"/>
          <p:cNvSpPr>
            <a:spLocks noGrp="1"/>
          </p:cNvSpPr>
          <p:nvPr>
            <p:ph type="ctrTitle"/>
          </p:nvPr>
        </p:nvSpPr>
        <p:spPr>
          <a:xfrm>
            <a:off x="2514600" y="1150972"/>
            <a:ext cx="9601200" cy="2582828"/>
          </a:xfrm>
          <a:solidFill>
            <a:schemeClr val="bg1">
              <a:alpha val="51000"/>
            </a:schemeClr>
          </a:solidFill>
        </p:spPr>
        <p:txBody>
          <a:bodyPr>
            <a:noAutofit/>
          </a:bodyPr>
          <a:lstStyle/>
          <a:p>
            <a:r>
              <a:rPr lang="en-US" sz="7000" b="1" dirty="0" smtClean="0">
                <a:solidFill>
                  <a:srgbClr val="002060"/>
                </a:solidFill>
              </a:rPr>
              <a:t>BizNGO 2020 </a:t>
            </a:r>
            <a:br>
              <a:rPr lang="en-US" sz="7000" b="1" dirty="0" smtClean="0">
                <a:solidFill>
                  <a:srgbClr val="002060"/>
                </a:solidFill>
              </a:rPr>
            </a:br>
            <a:r>
              <a:rPr lang="en-US" sz="7000" b="1" dirty="0" smtClean="0">
                <a:solidFill>
                  <a:srgbClr val="002060"/>
                </a:solidFill>
              </a:rPr>
              <a:t>15</a:t>
            </a:r>
            <a:r>
              <a:rPr lang="en-US" sz="7000" b="1" baseline="30000" dirty="0" smtClean="0">
                <a:solidFill>
                  <a:srgbClr val="002060"/>
                </a:solidFill>
              </a:rPr>
              <a:t>th</a:t>
            </a:r>
            <a:r>
              <a:rPr lang="en-US" sz="7000" b="1" dirty="0" smtClean="0">
                <a:solidFill>
                  <a:srgbClr val="002060"/>
                </a:solidFill>
              </a:rPr>
              <a:t> Annual Meeting</a:t>
            </a:r>
            <a:endParaRPr lang="en-US" sz="7000" b="1" dirty="0">
              <a:solidFill>
                <a:srgbClr val="002060"/>
              </a:solidFill>
            </a:endParaRPr>
          </a:p>
        </p:txBody>
      </p:sp>
      <p:sp>
        <p:nvSpPr>
          <p:cNvPr id="3" name="Subtitle 2"/>
          <p:cNvSpPr>
            <a:spLocks noGrp="1"/>
          </p:cNvSpPr>
          <p:nvPr>
            <p:ph type="subTitle" idx="1"/>
          </p:nvPr>
        </p:nvSpPr>
        <p:spPr>
          <a:xfrm>
            <a:off x="6629400" y="6172200"/>
            <a:ext cx="7467600" cy="1828800"/>
          </a:xfrm>
        </p:spPr>
        <p:txBody>
          <a:bodyPr>
            <a:normAutofit fontScale="92500" lnSpcReduction="20000"/>
          </a:bodyPr>
          <a:lstStyle/>
          <a:p>
            <a:pPr algn="r"/>
            <a:r>
              <a:rPr lang="en-US" b="1" i="1" dirty="0" smtClean="0">
                <a:solidFill>
                  <a:schemeClr val="bg2">
                    <a:lumMod val="75000"/>
                  </a:schemeClr>
                </a:solidFill>
              </a:rPr>
              <a:t>It looks a little different this year but we’re so happy to have you!</a:t>
            </a:r>
            <a:endParaRPr lang="en-US" b="1" i="1" dirty="0">
              <a:solidFill>
                <a:schemeClr val="bg2">
                  <a:lumMod val="75000"/>
                </a:schemeClr>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6425"/>
          <a:stretch/>
        </p:blipFill>
        <p:spPr>
          <a:xfrm>
            <a:off x="196319" y="874987"/>
            <a:ext cx="3232681" cy="29744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554" y="6934200"/>
            <a:ext cx="3297246" cy="796639"/>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6425"/>
          <a:stretch/>
        </p:blipFill>
        <p:spPr>
          <a:xfrm>
            <a:off x="11125200" y="874987"/>
            <a:ext cx="3232681" cy="2974428"/>
          </a:xfrm>
          <a:prstGeom prst="rect">
            <a:avLst/>
          </a:prstGeom>
        </p:spPr>
      </p:pic>
    </p:spTree>
    <p:extLst>
      <p:ext uri="{BB962C8B-B14F-4D97-AF65-F5344CB8AC3E}">
        <p14:creationId xmlns:p14="http://schemas.microsoft.com/office/powerpoint/2010/main" val="3776252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4 Agenda</a:t>
            </a:r>
            <a:endParaRPr lang="en-US" dirty="0"/>
          </a:p>
        </p:txBody>
      </p:sp>
      <p:sp>
        <p:nvSpPr>
          <p:cNvPr id="3" name="Content Placeholder 2"/>
          <p:cNvSpPr>
            <a:spLocks noGrp="1"/>
          </p:cNvSpPr>
          <p:nvPr>
            <p:ph idx="1"/>
          </p:nvPr>
        </p:nvSpPr>
        <p:spPr>
          <a:xfrm>
            <a:off x="731520" y="1600200"/>
            <a:ext cx="13167360" cy="5751196"/>
          </a:xfrm>
        </p:spPr>
        <p:txBody>
          <a:bodyPr>
            <a:normAutofit fontScale="62500" lnSpcReduction="20000"/>
          </a:bodyPr>
          <a:lstStyle/>
          <a:p>
            <a:pPr marL="0" indent="0">
              <a:lnSpc>
                <a:spcPct val="120000"/>
              </a:lnSpc>
              <a:spcBef>
                <a:spcPts val="600"/>
              </a:spcBef>
              <a:buNone/>
            </a:pPr>
            <a:r>
              <a:rPr lang="en-US" dirty="0" smtClean="0"/>
              <a:t>Part 1 - Presentations</a:t>
            </a:r>
            <a:endParaRPr lang="en-US" dirty="0" smtClean="0"/>
          </a:p>
          <a:p>
            <a:pPr marL="649199" lvl="1" indent="0">
              <a:lnSpc>
                <a:spcPct val="120000"/>
              </a:lnSpc>
              <a:spcBef>
                <a:spcPts val="600"/>
              </a:spcBef>
              <a:buNone/>
            </a:pPr>
            <a:r>
              <a:rPr lang="en-US" dirty="0" smtClean="0"/>
              <a:t>3:00 - Introduction </a:t>
            </a:r>
            <a:endParaRPr lang="en-US" dirty="0" smtClean="0"/>
          </a:p>
          <a:p>
            <a:pPr marL="649199" lvl="1" indent="0">
              <a:lnSpc>
                <a:spcPct val="120000"/>
              </a:lnSpc>
              <a:spcBef>
                <a:spcPts val="600"/>
              </a:spcBef>
              <a:buNone/>
            </a:pPr>
            <a:r>
              <a:rPr lang="en-US" dirty="0" smtClean="0"/>
              <a:t>3:10 - Presentations </a:t>
            </a:r>
          </a:p>
          <a:p>
            <a:pPr marL="649199" lvl="1" indent="0">
              <a:lnSpc>
                <a:spcPct val="120000"/>
              </a:lnSpc>
              <a:spcBef>
                <a:spcPts val="600"/>
              </a:spcBef>
              <a:buNone/>
            </a:pPr>
            <a:r>
              <a:rPr lang="en-US" dirty="0" smtClean="0"/>
              <a:t>3:50 - </a:t>
            </a:r>
            <a:r>
              <a:rPr lang="en-US" dirty="0" smtClean="0"/>
              <a:t>Large </a:t>
            </a:r>
            <a:r>
              <a:rPr lang="en-US" dirty="0" smtClean="0"/>
              <a:t>group Q&amp;A</a:t>
            </a:r>
          </a:p>
          <a:p>
            <a:pPr marL="649199" lvl="1" indent="0">
              <a:lnSpc>
                <a:spcPct val="120000"/>
              </a:lnSpc>
              <a:spcBef>
                <a:spcPts val="600"/>
              </a:spcBef>
              <a:buNone/>
            </a:pPr>
            <a:r>
              <a:rPr lang="en-US" dirty="0" smtClean="0"/>
              <a:t>4:05 – Reflections </a:t>
            </a:r>
            <a:endParaRPr lang="en-US" dirty="0" smtClean="0"/>
          </a:p>
          <a:p>
            <a:pPr marL="0" indent="0">
              <a:lnSpc>
                <a:spcPct val="120000"/>
              </a:lnSpc>
              <a:spcBef>
                <a:spcPts val="600"/>
              </a:spcBef>
              <a:buNone/>
            </a:pPr>
            <a:r>
              <a:rPr lang="en-US" b="1" dirty="0" smtClean="0"/>
              <a:t>Break: 4:15-4:45 pm EST</a:t>
            </a:r>
          </a:p>
          <a:p>
            <a:pPr marL="0" indent="0">
              <a:lnSpc>
                <a:spcPct val="120000"/>
              </a:lnSpc>
              <a:spcBef>
                <a:spcPts val="600"/>
              </a:spcBef>
              <a:buNone/>
            </a:pPr>
            <a:r>
              <a:rPr lang="en-US" dirty="0" smtClean="0"/>
              <a:t>Part 2 - Discussions</a:t>
            </a:r>
            <a:endParaRPr lang="en-US" dirty="0" smtClean="0"/>
          </a:p>
          <a:p>
            <a:pPr marL="652722" lvl="1" indent="0">
              <a:lnSpc>
                <a:spcPct val="120000"/>
              </a:lnSpc>
              <a:spcBef>
                <a:spcPts val="600"/>
              </a:spcBef>
              <a:buNone/>
            </a:pPr>
            <a:r>
              <a:rPr lang="en-US" dirty="0" smtClean="0"/>
              <a:t>4:45 - Guidance </a:t>
            </a:r>
            <a:r>
              <a:rPr lang="en-US" dirty="0" smtClean="0"/>
              <a:t>to small group break-outs</a:t>
            </a:r>
          </a:p>
          <a:p>
            <a:pPr marL="652722" lvl="1" indent="0">
              <a:lnSpc>
                <a:spcPct val="120000"/>
              </a:lnSpc>
              <a:spcBef>
                <a:spcPts val="600"/>
              </a:spcBef>
              <a:buNone/>
            </a:pPr>
            <a:r>
              <a:rPr lang="en-US" dirty="0" smtClean="0"/>
              <a:t>4:50 - Small </a:t>
            </a:r>
            <a:r>
              <a:rPr lang="en-US" dirty="0" smtClean="0"/>
              <a:t>group discussions</a:t>
            </a:r>
          </a:p>
          <a:p>
            <a:pPr marL="652722" lvl="1" indent="0">
              <a:lnSpc>
                <a:spcPct val="120000"/>
              </a:lnSpc>
              <a:spcBef>
                <a:spcPts val="600"/>
              </a:spcBef>
              <a:buNone/>
            </a:pPr>
            <a:r>
              <a:rPr lang="en-US" dirty="0" smtClean="0"/>
              <a:t>5:15 - Small </a:t>
            </a:r>
            <a:r>
              <a:rPr lang="en-US" dirty="0" smtClean="0"/>
              <a:t>group report-backs</a:t>
            </a:r>
          </a:p>
          <a:p>
            <a:pPr marL="652722" lvl="1" indent="0">
              <a:lnSpc>
                <a:spcPct val="120000"/>
              </a:lnSpc>
              <a:spcBef>
                <a:spcPts val="600"/>
              </a:spcBef>
              <a:buNone/>
            </a:pPr>
            <a:r>
              <a:rPr lang="en-US" dirty="0" smtClean="0"/>
              <a:t>5:40 - Large </a:t>
            </a:r>
            <a:r>
              <a:rPr lang="en-US" dirty="0" smtClean="0"/>
              <a:t>group discussion </a:t>
            </a:r>
            <a:endParaRPr lang="en-US" dirty="0" smtClean="0"/>
          </a:p>
          <a:p>
            <a:pPr marL="652722" lvl="1" indent="0">
              <a:lnSpc>
                <a:spcPct val="120000"/>
              </a:lnSpc>
              <a:spcBef>
                <a:spcPts val="600"/>
              </a:spcBef>
              <a:buNone/>
            </a:pPr>
            <a:r>
              <a:rPr lang="en-US" dirty="0" smtClean="0"/>
              <a:t>6:00 - Adjourn</a:t>
            </a:r>
            <a:endParaRPr lang="en-US" dirty="0" smtClean="0"/>
          </a:p>
          <a:p>
            <a:pPr>
              <a:lnSpc>
                <a:spcPct val="120000"/>
              </a:lnSpc>
              <a:spcBef>
                <a:spcPts val="600"/>
              </a:spcBef>
            </a:pPr>
            <a:endParaRPr lang="en-US" dirty="0"/>
          </a:p>
        </p:txBody>
      </p:sp>
    </p:spTree>
    <p:extLst>
      <p:ext uri="{BB962C8B-B14F-4D97-AF65-F5344CB8AC3E}">
        <p14:creationId xmlns:p14="http://schemas.microsoft.com/office/powerpoint/2010/main" val="3906203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#1</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Which </a:t>
            </a:r>
            <a:r>
              <a:rPr lang="en-US" dirty="0"/>
              <a:t>of the following are priority chemical classes to avoid for you or your organization?  (select all that apply</a:t>
            </a:r>
            <a:r>
              <a:rPr lang="en-US" dirty="0" smtClean="0"/>
              <a:t>)</a:t>
            </a:r>
          </a:p>
          <a:p>
            <a:pPr lvl="1"/>
            <a:r>
              <a:rPr lang="en-US" dirty="0" smtClean="0"/>
              <a:t>Bisphenols</a:t>
            </a:r>
            <a:endParaRPr lang="en-US" dirty="0"/>
          </a:p>
          <a:p>
            <a:pPr lvl="1"/>
            <a:r>
              <a:rPr lang="en-US" dirty="0" smtClean="0"/>
              <a:t>Alkyl </a:t>
            </a:r>
            <a:r>
              <a:rPr lang="en-US" dirty="0"/>
              <a:t>phenols</a:t>
            </a:r>
          </a:p>
          <a:p>
            <a:pPr lvl="1"/>
            <a:r>
              <a:rPr lang="en-US" dirty="0" smtClean="0"/>
              <a:t>PFAS</a:t>
            </a:r>
            <a:endParaRPr lang="en-US" dirty="0"/>
          </a:p>
          <a:p>
            <a:pPr lvl="1"/>
            <a:r>
              <a:rPr lang="en-US" dirty="0" smtClean="0"/>
              <a:t>Organophosphate </a:t>
            </a:r>
            <a:r>
              <a:rPr lang="en-US" dirty="0"/>
              <a:t>Esters (e.g., pesticides, flame retardants)</a:t>
            </a:r>
          </a:p>
          <a:p>
            <a:pPr lvl="1"/>
            <a:r>
              <a:rPr lang="en-US" dirty="0"/>
              <a:t> </a:t>
            </a:r>
            <a:r>
              <a:rPr lang="en-US" dirty="0" err="1"/>
              <a:t>Organohalogens</a:t>
            </a:r>
            <a:endParaRPr lang="en-US" dirty="0"/>
          </a:p>
          <a:p>
            <a:pPr lvl="1"/>
            <a:r>
              <a:rPr lang="en-US" dirty="0" smtClean="0"/>
              <a:t>Flame </a:t>
            </a:r>
            <a:r>
              <a:rPr lang="en-US" dirty="0"/>
              <a:t>retardants</a:t>
            </a:r>
          </a:p>
          <a:p>
            <a:pPr lvl="1"/>
            <a:r>
              <a:rPr lang="en-US" dirty="0" smtClean="0"/>
              <a:t>Antimicrobials</a:t>
            </a:r>
            <a:endParaRPr lang="en-US" dirty="0"/>
          </a:p>
          <a:p>
            <a:endParaRPr lang="en-US" dirty="0"/>
          </a:p>
        </p:txBody>
      </p:sp>
    </p:spTree>
    <p:extLst>
      <p:ext uri="{BB962C8B-B14F-4D97-AF65-F5344CB8AC3E}">
        <p14:creationId xmlns:p14="http://schemas.microsoft.com/office/powerpoint/2010/main" val="2273045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Speakers</a:t>
            </a:r>
            <a:endParaRPr lang="en-US" dirty="0"/>
          </a:p>
        </p:txBody>
      </p:sp>
      <p:pic>
        <p:nvPicPr>
          <p:cNvPr id="1026" name="Picture 2" descr="C:\Users\Shari\Box Sync\BizNGO\AGMs\2020 BizNGO AGM\Sessions\Session 4 Chemical Classes\Solomon Headshot 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1769533"/>
            <a:ext cx="3243669"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hari\Box Sync\BizNGO\AGMs\2020 BizNGO AGM\Sessions\Session 4 Chemical Classes\BirnbL17_2242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752599"/>
            <a:ext cx="2831403" cy="4241801"/>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 xmlns:a16="http://schemas.microsoft.com/office/drawing/2014/main" id="{C288DA76-AC5B-4518-9E12-C08422DB20C0}"/>
              </a:ext>
            </a:extLst>
          </p:cNvPr>
          <p:cNvSpPr txBox="1">
            <a:spLocks/>
          </p:cNvSpPr>
          <p:nvPr/>
        </p:nvSpPr>
        <p:spPr>
          <a:xfrm>
            <a:off x="1066800" y="6019800"/>
            <a:ext cx="5562601" cy="1676399"/>
          </a:xfrm>
          <a:prstGeom prst="rect">
            <a:avLst/>
          </a:prstGeom>
        </p:spPr>
        <p:txBody>
          <a:bodyPr>
            <a:normAutofit fontScale="70000" lnSpcReduction="20000"/>
          </a:bodyPr>
          <a:lstStyle>
            <a:lvl1pPr marL="489546" indent="-489546" algn="l" defTabSz="1305452" rtl="0" eaLnBrk="1" latinLnBrk="0" hangingPunct="1">
              <a:spcBef>
                <a:spcPct val="20000"/>
              </a:spcBef>
              <a:buFont typeface="Arial" panose="020B0604020202020204" pitchFamily="34" charset="0"/>
              <a:buChar char="•"/>
              <a:defRPr sz="4600" kern="1200">
                <a:solidFill>
                  <a:schemeClr val="tx1"/>
                </a:solidFill>
                <a:latin typeface="Corbel" panose="020B0503020204020204" pitchFamily="34" charset="0"/>
                <a:ea typeface="+mn-ea"/>
                <a:cs typeface="+mn-cs"/>
              </a:defRPr>
            </a:lvl1pPr>
            <a:lvl2pPr marL="1060680" indent="-407958" algn="l" defTabSz="1305452" rtl="0" eaLnBrk="1" latinLnBrk="0" hangingPunct="1">
              <a:spcBef>
                <a:spcPct val="20000"/>
              </a:spcBef>
              <a:buFont typeface="Arial" panose="020B0604020202020204" pitchFamily="34" charset="0"/>
              <a:buChar char="–"/>
              <a:defRPr sz="4000" kern="1200">
                <a:solidFill>
                  <a:schemeClr val="tx1"/>
                </a:solidFill>
                <a:latin typeface="Corbel" panose="020B0503020204020204" pitchFamily="34" charset="0"/>
                <a:ea typeface="+mn-ea"/>
                <a:cs typeface="+mn-cs"/>
              </a:defRPr>
            </a:lvl2pPr>
            <a:lvl3pPr marL="1631815" indent="-326359" algn="l" defTabSz="1305452" rtl="0" eaLnBrk="1" latinLnBrk="0" hangingPunct="1">
              <a:spcBef>
                <a:spcPct val="20000"/>
              </a:spcBef>
              <a:buFont typeface="Arial" panose="020B0604020202020204" pitchFamily="34" charset="0"/>
              <a:buChar char="•"/>
              <a:defRPr sz="3400" kern="1200">
                <a:solidFill>
                  <a:schemeClr val="tx1"/>
                </a:solidFill>
                <a:latin typeface="Corbel" panose="020B0503020204020204" pitchFamily="34" charset="0"/>
                <a:ea typeface="+mn-ea"/>
                <a:cs typeface="+mn-cs"/>
              </a:defRPr>
            </a:lvl3pPr>
            <a:lvl4pPr marL="2284537" indent="-326359" algn="l" defTabSz="1305452" rtl="0" eaLnBrk="1" latinLnBrk="0" hangingPunct="1">
              <a:spcBef>
                <a:spcPct val="20000"/>
              </a:spcBef>
              <a:buFont typeface="Arial" panose="020B0604020202020204" pitchFamily="34" charset="0"/>
              <a:buChar char="–"/>
              <a:defRPr sz="2900" kern="1200">
                <a:solidFill>
                  <a:schemeClr val="tx1"/>
                </a:solidFill>
                <a:latin typeface="Corbel" panose="020B0503020204020204" pitchFamily="34" charset="0"/>
                <a:ea typeface="+mn-ea"/>
                <a:cs typeface="+mn-cs"/>
              </a:defRPr>
            </a:lvl4pPr>
            <a:lvl5pPr marL="2937262" indent="-326359" algn="l" defTabSz="1305452" rtl="0" eaLnBrk="1" latinLnBrk="0" hangingPunct="1">
              <a:spcBef>
                <a:spcPct val="20000"/>
              </a:spcBef>
              <a:buFont typeface="Arial" panose="020B0604020202020204" pitchFamily="34" charset="0"/>
              <a:buChar char="»"/>
              <a:defRPr sz="2900" kern="1200">
                <a:solidFill>
                  <a:schemeClr val="tx1"/>
                </a:solidFill>
                <a:latin typeface="Corbel" panose="020B0503020204020204" pitchFamily="34" charset="0"/>
                <a:ea typeface="+mn-ea"/>
                <a:cs typeface="+mn-cs"/>
              </a:defRPr>
            </a:lvl5pPr>
            <a:lvl6pPr marL="3589982"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2709"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5436"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48163"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lgn="ctr">
              <a:lnSpc>
                <a:spcPct val="120000"/>
              </a:lnSpc>
              <a:spcBef>
                <a:spcPts val="300"/>
              </a:spcBef>
              <a:buNone/>
            </a:pPr>
            <a:r>
              <a:rPr lang="en-US" dirty="0" smtClean="0"/>
              <a:t>Linda S. Birnbaum</a:t>
            </a:r>
          </a:p>
          <a:p>
            <a:pPr marL="0" indent="0" algn="ctr">
              <a:lnSpc>
                <a:spcPct val="120000"/>
              </a:lnSpc>
              <a:spcBef>
                <a:spcPts val="300"/>
              </a:spcBef>
              <a:buNone/>
            </a:pPr>
            <a:r>
              <a:rPr lang="en-US" sz="2900" dirty="0" smtClean="0"/>
              <a:t>Scientist Emeritus and Former Director,</a:t>
            </a:r>
          </a:p>
          <a:p>
            <a:pPr marL="0" indent="0" algn="ctr">
              <a:lnSpc>
                <a:spcPct val="120000"/>
              </a:lnSpc>
              <a:spcBef>
                <a:spcPts val="300"/>
              </a:spcBef>
              <a:buNone/>
            </a:pPr>
            <a:r>
              <a:rPr lang="en-US" sz="2900" dirty="0" smtClean="0"/>
              <a:t>NIEHS and NTP</a:t>
            </a:r>
          </a:p>
          <a:p>
            <a:pPr marL="0" indent="0" algn="ctr">
              <a:lnSpc>
                <a:spcPct val="120000"/>
              </a:lnSpc>
              <a:spcBef>
                <a:spcPts val="300"/>
              </a:spcBef>
              <a:buNone/>
            </a:pPr>
            <a:r>
              <a:rPr lang="en-US" sz="2900" dirty="0" smtClean="0"/>
              <a:t>Scholar in Residence, Duke University</a:t>
            </a:r>
            <a:endParaRPr lang="en-US" sz="2900" dirty="0"/>
          </a:p>
        </p:txBody>
      </p:sp>
      <p:sp>
        <p:nvSpPr>
          <p:cNvPr id="8" name="Subtitle 2">
            <a:extLst>
              <a:ext uri="{FF2B5EF4-FFF2-40B4-BE49-F238E27FC236}">
                <a16:creationId xmlns="" xmlns:a16="http://schemas.microsoft.com/office/drawing/2014/main" id="{4F48878C-8C0D-44A0-B6FF-C024CEB73914}"/>
              </a:ext>
            </a:extLst>
          </p:cNvPr>
          <p:cNvSpPr txBox="1">
            <a:spLocks/>
          </p:cNvSpPr>
          <p:nvPr/>
        </p:nvSpPr>
        <p:spPr>
          <a:xfrm>
            <a:off x="7239001" y="6049434"/>
            <a:ext cx="5410200" cy="1799166"/>
          </a:xfrm>
          <a:prstGeom prst="rect">
            <a:avLst/>
          </a:prstGeom>
        </p:spPr>
        <p:txBody>
          <a:bodyPr>
            <a:normAutofit fontScale="55000" lnSpcReduction="20000"/>
          </a:bodyPr>
          <a:lstStyle>
            <a:lvl1pPr marL="489546" indent="-489546" algn="l" defTabSz="1305452" rtl="0" eaLnBrk="1" latinLnBrk="0" hangingPunct="1">
              <a:spcBef>
                <a:spcPct val="20000"/>
              </a:spcBef>
              <a:buFont typeface="Arial" panose="020B0604020202020204" pitchFamily="34" charset="0"/>
              <a:buChar char="•"/>
              <a:defRPr sz="4600" kern="1200">
                <a:solidFill>
                  <a:schemeClr val="tx1"/>
                </a:solidFill>
                <a:latin typeface="Corbel" panose="020B0503020204020204" pitchFamily="34" charset="0"/>
                <a:ea typeface="+mn-ea"/>
                <a:cs typeface="+mn-cs"/>
              </a:defRPr>
            </a:lvl1pPr>
            <a:lvl2pPr marL="1060680" indent="-407958" algn="l" defTabSz="1305452" rtl="0" eaLnBrk="1" latinLnBrk="0" hangingPunct="1">
              <a:spcBef>
                <a:spcPct val="20000"/>
              </a:spcBef>
              <a:buFont typeface="Arial" panose="020B0604020202020204" pitchFamily="34" charset="0"/>
              <a:buChar char="–"/>
              <a:defRPr sz="4000" kern="1200">
                <a:solidFill>
                  <a:schemeClr val="tx1"/>
                </a:solidFill>
                <a:latin typeface="Corbel" panose="020B0503020204020204" pitchFamily="34" charset="0"/>
                <a:ea typeface="+mn-ea"/>
                <a:cs typeface="+mn-cs"/>
              </a:defRPr>
            </a:lvl2pPr>
            <a:lvl3pPr marL="1631815" indent="-326359" algn="l" defTabSz="1305452" rtl="0" eaLnBrk="1" latinLnBrk="0" hangingPunct="1">
              <a:spcBef>
                <a:spcPct val="20000"/>
              </a:spcBef>
              <a:buFont typeface="Arial" panose="020B0604020202020204" pitchFamily="34" charset="0"/>
              <a:buChar char="•"/>
              <a:defRPr sz="3400" kern="1200">
                <a:solidFill>
                  <a:schemeClr val="tx1"/>
                </a:solidFill>
                <a:latin typeface="Corbel" panose="020B0503020204020204" pitchFamily="34" charset="0"/>
                <a:ea typeface="+mn-ea"/>
                <a:cs typeface="+mn-cs"/>
              </a:defRPr>
            </a:lvl3pPr>
            <a:lvl4pPr marL="2284537" indent="-326359" algn="l" defTabSz="1305452" rtl="0" eaLnBrk="1" latinLnBrk="0" hangingPunct="1">
              <a:spcBef>
                <a:spcPct val="20000"/>
              </a:spcBef>
              <a:buFont typeface="Arial" panose="020B0604020202020204" pitchFamily="34" charset="0"/>
              <a:buChar char="–"/>
              <a:defRPr sz="2900" kern="1200">
                <a:solidFill>
                  <a:schemeClr val="tx1"/>
                </a:solidFill>
                <a:latin typeface="Corbel" panose="020B0503020204020204" pitchFamily="34" charset="0"/>
                <a:ea typeface="+mn-ea"/>
                <a:cs typeface="+mn-cs"/>
              </a:defRPr>
            </a:lvl4pPr>
            <a:lvl5pPr marL="2937262" indent="-326359" algn="l" defTabSz="1305452" rtl="0" eaLnBrk="1" latinLnBrk="0" hangingPunct="1">
              <a:spcBef>
                <a:spcPct val="20000"/>
              </a:spcBef>
              <a:buFont typeface="Arial" panose="020B0604020202020204" pitchFamily="34" charset="0"/>
              <a:buChar char="»"/>
              <a:defRPr sz="2900" kern="1200">
                <a:solidFill>
                  <a:schemeClr val="tx1"/>
                </a:solidFill>
                <a:latin typeface="Corbel" panose="020B0503020204020204" pitchFamily="34" charset="0"/>
                <a:ea typeface="+mn-ea"/>
                <a:cs typeface="+mn-cs"/>
              </a:defRPr>
            </a:lvl5pPr>
            <a:lvl6pPr marL="3589982"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2709"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5436"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48163"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lgn="ctr">
              <a:lnSpc>
                <a:spcPct val="120000"/>
              </a:lnSpc>
              <a:spcBef>
                <a:spcPts val="300"/>
              </a:spcBef>
              <a:buNone/>
            </a:pPr>
            <a:r>
              <a:rPr lang="en-US" sz="5800" dirty="0" smtClean="0"/>
              <a:t>Gina M. Solomon, M.D., M.P.H.</a:t>
            </a:r>
          </a:p>
          <a:p>
            <a:pPr marL="0" indent="0" algn="ctr">
              <a:lnSpc>
                <a:spcPct val="120000"/>
              </a:lnSpc>
              <a:spcBef>
                <a:spcPts val="300"/>
              </a:spcBef>
              <a:buNone/>
            </a:pPr>
            <a:r>
              <a:rPr lang="en-US" sz="3600" dirty="0" smtClean="0"/>
              <a:t>Principal Investigator, </a:t>
            </a:r>
          </a:p>
          <a:p>
            <a:pPr marL="0" indent="0" algn="ctr">
              <a:lnSpc>
                <a:spcPct val="120000"/>
              </a:lnSpc>
              <a:spcBef>
                <a:spcPts val="300"/>
              </a:spcBef>
              <a:buNone/>
            </a:pPr>
            <a:r>
              <a:rPr lang="en-US" sz="3600" dirty="0" smtClean="0"/>
              <a:t>Public Health Institute</a:t>
            </a:r>
          </a:p>
          <a:p>
            <a:pPr marL="0" indent="0" algn="ctr">
              <a:lnSpc>
                <a:spcPct val="120000"/>
              </a:lnSpc>
              <a:spcBef>
                <a:spcPts val="300"/>
              </a:spcBef>
              <a:buNone/>
            </a:pPr>
            <a:r>
              <a:rPr lang="en-US" sz="3600" dirty="0" smtClean="0"/>
              <a:t>Clinical Professor, U.C. San Francisco</a:t>
            </a:r>
            <a:endParaRPr lang="en-US" sz="3600" dirty="0"/>
          </a:p>
        </p:txBody>
      </p:sp>
    </p:spTree>
    <p:extLst>
      <p:ext uri="{BB962C8B-B14F-4D97-AF65-F5344CB8AC3E}">
        <p14:creationId xmlns:p14="http://schemas.microsoft.com/office/powerpoint/2010/main" val="867677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ADC6E7-3B49-4EEB-A713-42E660EA751C}"/>
              </a:ext>
            </a:extLst>
          </p:cNvPr>
          <p:cNvSpPr>
            <a:spLocks noGrp="1"/>
          </p:cNvSpPr>
          <p:nvPr>
            <p:ph type="ctrTitle"/>
          </p:nvPr>
        </p:nvSpPr>
        <p:spPr/>
        <p:txBody>
          <a:bodyPr/>
          <a:lstStyle/>
          <a:p>
            <a:r>
              <a:rPr lang="en-US" dirty="0"/>
              <a:t>Getting Ahead of Chemical Classes</a:t>
            </a:r>
          </a:p>
        </p:txBody>
      </p:sp>
      <p:sp>
        <p:nvSpPr>
          <p:cNvPr id="3" name="Subtitle 2">
            <a:extLst>
              <a:ext uri="{FF2B5EF4-FFF2-40B4-BE49-F238E27FC236}">
                <a16:creationId xmlns="" xmlns:a16="http://schemas.microsoft.com/office/drawing/2014/main" id="{C288DA76-AC5B-4518-9E12-C08422DB20C0}"/>
              </a:ext>
            </a:extLst>
          </p:cNvPr>
          <p:cNvSpPr>
            <a:spLocks noGrp="1"/>
          </p:cNvSpPr>
          <p:nvPr>
            <p:ph type="subTitle" idx="1"/>
          </p:nvPr>
        </p:nvSpPr>
        <p:spPr/>
        <p:txBody>
          <a:bodyPr>
            <a:normAutofit lnSpcReduction="10000"/>
          </a:bodyPr>
          <a:lstStyle/>
          <a:p>
            <a:r>
              <a:rPr lang="en-US" dirty="0"/>
              <a:t>Linda S. Birnbaum</a:t>
            </a:r>
          </a:p>
          <a:p>
            <a:r>
              <a:rPr lang="en-US" dirty="0"/>
              <a:t>Scientist Emeritus and Former Director</a:t>
            </a:r>
          </a:p>
          <a:p>
            <a:r>
              <a:rPr lang="en-US" dirty="0"/>
              <a:t>NIEHS and NTP</a:t>
            </a:r>
          </a:p>
          <a:p>
            <a:r>
              <a:rPr lang="en-US" dirty="0"/>
              <a:t>Scholar in Residence, Duke University</a:t>
            </a:r>
          </a:p>
        </p:txBody>
      </p:sp>
      <p:sp>
        <p:nvSpPr>
          <p:cNvPr id="4" name="TextBox 3">
            <a:extLst>
              <a:ext uri="{FF2B5EF4-FFF2-40B4-BE49-F238E27FC236}">
                <a16:creationId xmlns="" xmlns:a16="http://schemas.microsoft.com/office/drawing/2014/main" id="{0BEDD5C6-1863-4653-B811-7017B953B443}"/>
              </a:ext>
            </a:extLst>
          </p:cNvPr>
          <p:cNvSpPr txBox="1"/>
          <p:nvPr/>
        </p:nvSpPr>
        <p:spPr>
          <a:xfrm>
            <a:off x="4652010" y="6882765"/>
            <a:ext cx="6080760" cy="449354"/>
          </a:xfrm>
          <a:prstGeom prst="rect">
            <a:avLst/>
          </a:prstGeom>
          <a:noFill/>
        </p:spPr>
        <p:txBody>
          <a:bodyPr wrap="square" lIns="109723" tIns="54862" rIns="109723" bIns="54862" rtlCol="0">
            <a:spAutoFit/>
          </a:bodyPr>
          <a:lstStyle/>
          <a:p>
            <a:pPr defTabSz="1097236"/>
            <a:r>
              <a:rPr lang="en-US" sz="2200" dirty="0">
                <a:solidFill>
                  <a:prstClr val="black"/>
                </a:solidFill>
              </a:rPr>
              <a:t>	</a:t>
            </a:r>
            <a:r>
              <a:rPr lang="en-US" sz="2200" dirty="0" err="1">
                <a:solidFill>
                  <a:prstClr val="black"/>
                </a:solidFill>
              </a:rPr>
              <a:t>BizNGO</a:t>
            </a:r>
            <a:r>
              <a:rPr lang="en-US" sz="2200" dirty="0">
                <a:solidFill>
                  <a:prstClr val="black"/>
                </a:solidFill>
              </a:rPr>
              <a:t> – December 9, 2020</a:t>
            </a:r>
          </a:p>
        </p:txBody>
      </p:sp>
    </p:spTree>
    <p:extLst>
      <p:ext uri="{BB962C8B-B14F-4D97-AF65-F5344CB8AC3E}">
        <p14:creationId xmlns:p14="http://schemas.microsoft.com/office/powerpoint/2010/main" val="1421065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2617B8-75D5-4739-A698-58142134B09F}"/>
              </a:ext>
            </a:extLst>
          </p:cNvPr>
          <p:cNvSpPr>
            <a:spLocks noGrp="1"/>
          </p:cNvSpPr>
          <p:nvPr>
            <p:ph type="title"/>
          </p:nvPr>
        </p:nvSpPr>
        <p:spPr/>
        <p:txBody>
          <a:bodyPr/>
          <a:lstStyle/>
          <a:p>
            <a:r>
              <a:rPr lang="en-US" dirty="0"/>
              <a:t>Tens of Thousands of Chemicals in Commerce</a:t>
            </a:r>
          </a:p>
        </p:txBody>
      </p:sp>
      <p:sp>
        <p:nvSpPr>
          <p:cNvPr id="3" name="Content Placeholder 2">
            <a:extLst>
              <a:ext uri="{FF2B5EF4-FFF2-40B4-BE49-F238E27FC236}">
                <a16:creationId xmlns="" xmlns:a16="http://schemas.microsoft.com/office/drawing/2014/main" id="{44705F6E-8FF6-485B-87C5-B06E3E79661C}"/>
              </a:ext>
            </a:extLst>
          </p:cNvPr>
          <p:cNvSpPr>
            <a:spLocks noGrp="1"/>
          </p:cNvSpPr>
          <p:nvPr>
            <p:ph idx="1"/>
          </p:nvPr>
        </p:nvSpPr>
        <p:spPr/>
        <p:txBody>
          <a:bodyPr/>
          <a:lstStyle/>
          <a:p>
            <a:r>
              <a:rPr lang="en-US" dirty="0"/>
              <a:t>Toxicity Data – </a:t>
            </a:r>
          </a:p>
          <a:p>
            <a:pPr lvl="1"/>
            <a:r>
              <a:rPr lang="en-US" dirty="0"/>
              <a:t>Any on ~20%</a:t>
            </a:r>
          </a:p>
          <a:p>
            <a:pPr lvl="1"/>
            <a:r>
              <a:rPr lang="en-US" dirty="0"/>
              <a:t>Adequate on very few</a:t>
            </a:r>
          </a:p>
          <a:p>
            <a:r>
              <a:rPr lang="en-US" dirty="0"/>
              <a:t>Are Chemicals like people – Innocent until proven guilty?</a:t>
            </a:r>
          </a:p>
          <a:p>
            <a:pPr lvl="1"/>
            <a:r>
              <a:rPr lang="en-US" dirty="0"/>
              <a:t>Or should Safety be Assessed before marketing?</a:t>
            </a:r>
          </a:p>
          <a:p>
            <a:pPr lvl="1"/>
            <a:r>
              <a:rPr lang="en-US" dirty="0"/>
              <a:t>Precautionary Principle – act in the presence of concerning information</a:t>
            </a:r>
          </a:p>
          <a:p>
            <a:pPr marL="548618" lvl="1" indent="0">
              <a:buNone/>
            </a:pPr>
            <a:endParaRPr lang="en-US" dirty="0"/>
          </a:p>
          <a:p>
            <a:endParaRPr lang="en-US" dirty="0"/>
          </a:p>
        </p:txBody>
      </p:sp>
    </p:spTree>
    <p:extLst>
      <p:ext uri="{BB962C8B-B14F-4D97-AF65-F5344CB8AC3E}">
        <p14:creationId xmlns:p14="http://schemas.microsoft.com/office/powerpoint/2010/main" val="2142038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86E7DC-A760-498F-98FA-AC94280534EE}"/>
              </a:ext>
            </a:extLst>
          </p:cNvPr>
          <p:cNvSpPr>
            <a:spLocks noGrp="1"/>
          </p:cNvSpPr>
          <p:nvPr>
            <p:ph type="title"/>
          </p:nvPr>
        </p:nvSpPr>
        <p:spPr/>
        <p:txBody>
          <a:bodyPr/>
          <a:lstStyle/>
          <a:p>
            <a:r>
              <a:rPr lang="en-US" dirty="0"/>
              <a:t>One Chemical at a Time Approach to Risk or Hazard</a:t>
            </a:r>
          </a:p>
        </p:txBody>
      </p:sp>
      <p:sp>
        <p:nvSpPr>
          <p:cNvPr id="3" name="Content Placeholder 2">
            <a:extLst>
              <a:ext uri="{FF2B5EF4-FFF2-40B4-BE49-F238E27FC236}">
                <a16:creationId xmlns="" xmlns:a16="http://schemas.microsoft.com/office/drawing/2014/main" id="{B3DC8A2D-AF8A-48B7-9BEA-E498B19AA355}"/>
              </a:ext>
            </a:extLst>
          </p:cNvPr>
          <p:cNvSpPr>
            <a:spLocks noGrp="1"/>
          </p:cNvSpPr>
          <p:nvPr>
            <p:ph idx="1"/>
          </p:nvPr>
        </p:nvSpPr>
        <p:spPr/>
        <p:txBody>
          <a:bodyPr/>
          <a:lstStyle/>
          <a:p>
            <a:r>
              <a:rPr lang="en-US" dirty="0"/>
              <a:t>Time and resource intensive</a:t>
            </a:r>
          </a:p>
          <a:p>
            <a:r>
              <a:rPr lang="en-US" dirty="0"/>
              <a:t>Data often limited</a:t>
            </a:r>
          </a:p>
          <a:p>
            <a:r>
              <a:rPr lang="en-US" dirty="0"/>
              <a:t>Assumption that chemicals with NO data are not hazardous</a:t>
            </a:r>
          </a:p>
          <a:p>
            <a:pPr lvl="1"/>
            <a:r>
              <a:rPr lang="en-US" dirty="0"/>
              <a:t>“innocent until proven guilty”</a:t>
            </a:r>
          </a:p>
          <a:p>
            <a:r>
              <a:rPr lang="en-US" dirty="0"/>
              <a:t>Regrettable substitutions</a:t>
            </a:r>
          </a:p>
          <a:p>
            <a:pPr lvl="1"/>
            <a:r>
              <a:rPr lang="en-US" dirty="0"/>
              <a:t>“Whack a mole”; chemical conveyor belt</a:t>
            </a:r>
          </a:p>
          <a:p>
            <a:r>
              <a:rPr lang="en-US" dirty="0"/>
              <a:t>Ignoring cumulative risk and under estimation of cumulative risks posed by multiple chemicals</a:t>
            </a:r>
          </a:p>
        </p:txBody>
      </p:sp>
    </p:spTree>
    <p:extLst>
      <p:ext uri="{BB962C8B-B14F-4D97-AF65-F5344CB8AC3E}">
        <p14:creationId xmlns:p14="http://schemas.microsoft.com/office/powerpoint/2010/main" val="1909865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07B0F2-48DC-4149-AEA2-0994D303E3A5}"/>
              </a:ext>
            </a:extLst>
          </p:cNvPr>
          <p:cNvSpPr>
            <a:spLocks noGrp="1"/>
          </p:cNvSpPr>
          <p:nvPr>
            <p:ph type="title"/>
          </p:nvPr>
        </p:nvSpPr>
        <p:spPr/>
        <p:txBody>
          <a:bodyPr/>
          <a:lstStyle/>
          <a:p>
            <a:r>
              <a:rPr lang="en-US" dirty="0"/>
              <a:t>Classic Risk Assessment Paradigm</a:t>
            </a:r>
            <a:br>
              <a:rPr lang="en-US" dirty="0"/>
            </a:br>
            <a:r>
              <a:rPr lang="en-US" dirty="0"/>
              <a:t>	(NAS Red Book)</a:t>
            </a:r>
          </a:p>
        </p:txBody>
      </p:sp>
      <p:sp>
        <p:nvSpPr>
          <p:cNvPr id="3" name="Content Placeholder 2">
            <a:extLst>
              <a:ext uri="{FF2B5EF4-FFF2-40B4-BE49-F238E27FC236}">
                <a16:creationId xmlns="" xmlns:a16="http://schemas.microsoft.com/office/drawing/2014/main" id="{DD883634-0AD6-4D70-953B-3CC5DF9D7E43}"/>
              </a:ext>
            </a:extLst>
          </p:cNvPr>
          <p:cNvSpPr>
            <a:spLocks noGrp="1"/>
          </p:cNvSpPr>
          <p:nvPr>
            <p:ph idx="1"/>
          </p:nvPr>
        </p:nvSpPr>
        <p:spPr/>
        <p:txBody>
          <a:bodyPr/>
          <a:lstStyle/>
          <a:p>
            <a:r>
              <a:rPr lang="en-US" dirty="0"/>
              <a:t>Hazard Assessment</a:t>
            </a:r>
          </a:p>
          <a:p>
            <a:pPr lvl="1"/>
            <a:r>
              <a:rPr lang="en-US" dirty="0"/>
              <a:t>Potential for harm</a:t>
            </a:r>
          </a:p>
          <a:p>
            <a:r>
              <a:rPr lang="en-US" dirty="0"/>
              <a:t>Exposure Assessment</a:t>
            </a:r>
          </a:p>
          <a:p>
            <a:pPr lvl="1"/>
            <a:r>
              <a:rPr lang="en-US" dirty="0"/>
              <a:t>Source-</a:t>
            </a:r>
            <a:r>
              <a:rPr lang="en-US" dirty="0">
                <a:sym typeface="Wingdings" panose="05000000000000000000" pitchFamily="2" charset="2"/>
              </a:rPr>
              <a:t>receptor- internal exposure</a:t>
            </a:r>
          </a:p>
          <a:p>
            <a:pPr lvl="1"/>
            <a:r>
              <a:rPr lang="en-US" dirty="0">
                <a:sym typeface="Wingdings" panose="05000000000000000000" pitchFamily="2" charset="2"/>
              </a:rPr>
              <a:t>Biomonitoring</a:t>
            </a:r>
            <a:endParaRPr lang="en-US" dirty="0"/>
          </a:p>
          <a:p>
            <a:r>
              <a:rPr lang="en-US" dirty="0"/>
              <a:t>Dose/Response Assessment</a:t>
            </a:r>
          </a:p>
          <a:p>
            <a:pPr lvl="1"/>
            <a:r>
              <a:rPr lang="en-US" dirty="0"/>
              <a:t>The dose makes the poison</a:t>
            </a:r>
          </a:p>
          <a:p>
            <a:pPr lvl="2"/>
            <a:r>
              <a:rPr lang="en-US" dirty="0"/>
              <a:t>So does the timing!</a:t>
            </a:r>
          </a:p>
          <a:p>
            <a:r>
              <a:rPr lang="en-US" dirty="0"/>
              <a:t>Risk Characterization – Putting it all together</a:t>
            </a:r>
          </a:p>
        </p:txBody>
      </p:sp>
      <p:sp>
        <p:nvSpPr>
          <p:cNvPr id="4" name="TextBox 3">
            <a:extLst>
              <a:ext uri="{FF2B5EF4-FFF2-40B4-BE49-F238E27FC236}">
                <a16:creationId xmlns="" xmlns:a16="http://schemas.microsoft.com/office/drawing/2014/main" id="{DFDA2035-C9FE-430D-B6D1-A79051C40FD3}"/>
              </a:ext>
            </a:extLst>
          </p:cNvPr>
          <p:cNvSpPr txBox="1"/>
          <p:nvPr/>
        </p:nvSpPr>
        <p:spPr>
          <a:xfrm>
            <a:off x="4217669" y="7412357"/>
            <a:ext cx="6732270" cy="553998"/>
          </a:xfrm>
          <a:prstGeom prst="rect">
            <a:avLst/>
          </a:prstGeom>
          <a:noFill/>
        </p:spPr>
        <p:txBody>
          <a:bodyPr wrap="square" lIns="109723" tIns="54862" rIns="109723" bIns="54862" rtlCol="0">
            <a:spAutoFit/>
          </a:bodyPr>
          <a:lstStyle/>
          <a:p>
            <a:pPr defTabSz="1097236"/>
            <a:r>
              <a:rPr lang="en-US" sz="2900" dirty="0">
                <a:solidFill>
                  <a:prstClr val="black"/>
                </a:solidFill>
              </a:rPr>
              <a:t>Risk management – Policy and Regulations</a:t>
            </a:r>
          </a:p>
        </p:txBody>
      </p:sp>
    </p:spTree>
    <p:extLst>
      <p:ext uri="{BB962C8B-B14F-4D97-AF65-F5344CB8AC3E}">
        <p14:creationId xmlns:p14="http://schemas.microsoft.com/office/powerpoint/2010/main" val="1424160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633A5D-EF65-4BBD-9B3E-AE7F81DDE819}"/>
              </a:ext>
            </a:extLst>
          </p:cNvPr>
          <p:cNvSpPr>
            <a:spLocks noGrp="1"/>
          </p:cNvSpPr>
          <p:nvPr>
            <p:ph type="title"/>
          </p:nvPr>
        </p:nvSpPr>
        <p:spPr/>
        <p:txBody>
          <a:bodyPr/>
          <a:lstStyle/>
          <a:p>
            <a:r>
              <a:rPr lang="en-US" dirty="0"/>
              <a:t>Class Approach</a:t>
            </a:r>
          </a:p>
        </p:txBody>
      </p:sp>
      <p:sp>
        <p:nvSpPr>
          <p:cNvPr id="3" name="Content Placeholder 2">
            <a:extLst>
              <a:ext uri="{FF2B5EF4-FFF2-40B4-BE49-F238E27FC236}">
                <a16:creationId xmlns="" xmlns:a16="http://schemas.microsoft.com/office/drawing/2014/main" id="{886E63E5-159C-4158-B149-DE81F9DE9EA7}"/>
              </a:ext>
            </a:extLst>
          </p:cNvPr>
          <p:cNvSpPr>
            <a:spLocks noGrp="1"/>
          </p:cNvSpPr>
          <p:nvPr>
            <p:ph idx="1"/>
          </p:nvPr>
        </p:nvSpPr>
        <p:spPr/>
        <p:txBody>
          <a:bodyPr/>
          <a:lstStyle/>
          <a:p>
            <a:r>
              <a:rPr lang="en-US" dirty="0"/>
              <a:t>Common chemical group (e.g., acid)</a:t>
            </a:r>
          </a:p>
          <a:p>
            <a:r>
              <a:rPr lang="en-US" dirty="0"/>
              <a:t>Similar  physical and chemical properties ( e.g., boiling point, lipophilicity)</a:t>
            </a:r>
          </a:p>
          <a:p>
            <a:r>
              <a:rPr lang="en-US" dirty="0"/>
              <a:t>Effects on similar organs or biological systems (e.g., nervous system)</a:t>
            </a:r>
          </a:p>
          <a:p>
            <a:r>
              <a:rPr lang="en-US" dirty="0"/>
              <a:t>Similar effect even if different Mode of Action (e.g., hypothyroidism)</a:t>
            </a:r>
          </a:p>
          <a:p>
            <a:r>
              <a:rPr lang="en-US" dirty="0"/>
              <a:t>Similar effect caused by same mechanism (e.g., anticholinesterase)</a:t>
            </a:r>
          </a:p>
          <a:p>
            <a:r>
              <a:rPr lang="en-US" dirty="0"/>
              <a:t>Similar Hazard Traits ( e.g., endocrine disruption)</a:t>
            </a:r>
          </a:p>
          <a:p>
            <a:r>
              <a:rPr lang="en-US" dirty="0"/>
              <a:t>Common uses or Functions (e.g., pesticides)</a:t>
            </a:r>
          </a:p>
        </p:txBody>
      </p:sp>
    </p:spTree>
    <p:extLst>
      <p:ext uri="{BB962C8B-B14F-4D97-AF65-F5344CB8AC3E}">
        <p14:creationId xmlns:p14="http://schemas.microsoft.com/office/powerpoint/2010/main" val="3228629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8E0403-65BC-4C7E-86AB-ECB4DE2325B6}"/>
              </a:ext>
            </a:extLst>
          </p:cNvPr>
          <p:cNvSpPr>
            <a:spLocks noGrp="1"/>
          </p:cNvSpPr>
          <p:nvPr>
            <p:ph type="title"/>
          </p:nvPr>
        </p:nvSpPr>
        <p:spPr/>
        <p:txBody>
          <a:bodyPr/>
          <a:lstStyle/>
          <a:p>
            <a:r>
              <a:rPr lang="en-US" dirty="0"/>
              <a:t>Chemicals Already regulated as a Class</a:t>
            </a:r>
          </a:p>
        </p:txBody>
      </p:sp>
      <p:sp>
        <p:nvSpPr>
          <p:cNvPr id="3" name="Text Placeholder 2">
            <a:extLst>
              <a:ext uri="{FF2B5EF4-FFF2-40B4-BE49-F238E27FC236}">
                <a16:creationId xmlns="" xmlns:a16="http://schemas.microsoft.com/office/drawing/2014/main" id="{6EE7F46B-6334-46D9-BF6D-DE30C68DADDC}"/>
              </a:ext>
            </a:extLst>
          </p:cNvPr>
          <p:cNvSpPr>
            <a:spLocks noGrp="1"/>
          </p:cNvSpPr>
          <p:nvPr>
            <p:ph type="body" idx="1"/>
          </p:nvPr>
        </p:nvSpPr>
        <p:spPr/>
        <p:txBody>
          <a:bodyPr/>
          <a:lstStyle/>
          <a:p>
            <a:r>
              <a:rPr lang="en-US" dirty="0"/>
              <a:t>Dioxins</a:t>
            </a:r>
          </a:p>
        </p:txBody>
      </p:sp>
      <p:sp>
        <p:nvSpPr>
          <p:cNvPr id="4" name="Content Placeholder 3">
            <a:extLst>
              <a:ext uri="{FF2B5EF4-FFF2-40B4-BE49-F238E27FC236}">
                <a16:creationId xmlns="" xmlns:a16="http://schemas.microsoft.com/office/drawing/2014/main" id="{AD05D2A4-7D1D-4BE2-932F-17FF19CEF14B}"/>
              </a:ext>
            </a:extLst>
          </p:cNvPr>
          <p:cNvSpPr>
            <a:spLocks noGrp="1"/>
          </p:cNvSpPr>
          <p:nvPr>
            <p:ph sz="half" idx="2"/>
          </p:nvPr>
        </p:nvSpPr>
        <p:spPr/>
        <p:txBody>
          <a:bodyPr/>
          <a:lstStyle/>
          <a:p>
            <a:r>
              <a:rPr lang="en-US" dirty="0"/>
              <a:t>TCDD+DL-Dioxins, Furans, PCBs</a:t>
            </a:r>
          </a:p>
          <a:p>
            <a:r>
              <a:rPr lang="en-US" dirty="0"/>
              <a:t>Common Mechanism (Ah Receptor)</a:t>
            </a:r>
          </a:p>
          <a:p>
            <a:endParaRPr lang="en-US" dirty="0"/>
          </a:p>
        </p:txBody>
      </p:sp>
      <p:sp>
        <p:nvSpPr>
          <p:cNvPr id="5" name="Text Placeholder 4">
            <a:extLst>
              <a:ext uri="{FF2B5EF4-FFF2-40B4-BE49-F238E27FC236}">
                <a16:creationId xmlns="" xmlns:a16="http://schemas.microsoft.com/office/drawing/2014/main" id="{0AAF75DB-EF8E-47F2-85DA-76D86A7C967C}"/>
              </a:ext>
            </a:extLst>
          </p:cNvPr>
          <p:cNvSpPr>
            <a:spLocks noGrp="1"/>
          </p:cNvSpPr>
          <p:nvPr>
            <p:ph type="body" sz="quarter" idx="3"/>
          </p:nvPr>
        </p:nvSpPr>
        <p:spPr/>
        <p:txBody>
          <a:bodyPr/>
          <a:lstStyle/>
          <a:p>
            <a:r>
              <a:rPr lang="en-US" dirty="0"/>
              <a:t>PCBs</a:t>
            </a:r>
          </a:p>
        </p:txBody>
      </p:sp>
      <p:sp>
        <p:nvSpPr>
          <p:cNvPr id="6" name="Content Placeholder 5">
            <a:extLst>
              <a:ext uri="{FF2B5EF4-FFF2-40B4-BE49-F238E27FC236}">
                <a16:creationId xmlns="" xmlns:a16="http://schemas.microsoft.com/office/drawing/2014/main" id="{5E5C64A5-0E50-4F7A-A78E-0DBB816808D6}"/>
              </a:ext>
            </a:extLst>
          </p:cNvPr>
          <p:cNvSpPr>
            <a:spLocks noGrp="1"/>
          </p:cNvSpPr>
          <p:nvPr>
            <p:ph sz="quarter" idx="4"/>
          </p:nvPr>
        </p:nvSpPr>
        <p:spPr/>
        <p:txBody>
          <a:bodyPr/>
          <a:lstStyle/>
          <a:p>
            <a:r>
              <a:rPr lang="en-US" dirty="0"/>
              <a:t>Multiple Mechanisms</a:t>
            </a:r>
          </a:p>
          <a:p>
            <a:pPr lvl="1"/>
            <a:r>
              <a:rPr lang="en-US" dirty="0" err="1"/>
              <a:t>AhR</a:t>
            </a:r>
            <a:r>
              <a:rPr lang="en-US" dirty="0"/>
              <a:t>, PXR/SXR, CAR, etc.</a:t>
            </a:r>
          </a:p>
          <a:p>
            <a:endParaRPr lang="en-US" dirty="0"/>
          </a:p>
        </p:txBody>
      </p:sp>
      <p:pic>
        <p:nvPicPr>
          <p:cNvPr id="7" name="Picture 6">
            <a:extLst>
              <a:ext uri="{FF2B5EF4-FFF2-40B4-BE49-F238E27FC236}">
                <a16:creationId xmlns="" xmlns:a16="http://schemas.microsoft.com/office/drawing/2014/main" id="{6ECD3ECB-1104-4C28-B233-2CFB6706E304}"/>
              </a:ext>
            </a:extLst>
          </p:cNvPr>
          <p:cNvPicPr>
            <a:picLocks noChangeAspect="1"/>
          </p:cNvPicPr>
          <p:nvPr/>
        </p:nvPicPr>
        <p:blipFill>
          <a:blip r:embed="rId2"/>
          <a:stretch>
            <a:fillRect/>
          </a:stretch>
        </p:blipFill>
        <p:spPr>
          <a:xfrm>
            <a:off x="926814" y="4585337"/>
            <a:ext cx="6270276" cy="2415539"/>
          </a:xfrm>
          <a:prstGeom prst="rect">
            <a:avLst/>
          </a:prstGeom>
        </p:spPr>
      </p:pic>
      <p:pic>
        <p:nvPicPr>
          <p:cNvPr id="8" name="Picture 7">
            <a:extLst>
              <a:ext uri="{FF2B5EF4-FFF2-40B4-BE49-F238E27FC236}">
                <a16:creationId xmlns="" xmlns:a16="http://schemas.microsoft.com/office/drawing/2014/main" id="{53B7FFDE-91B0-49CA-A003-553625161222}"/>
              </a:ext>
            </a:extLst>
          </p:cNvPr>
          <p:cNvPicPr>
            <a:picLocks noChangeAspect="1"/>
          </p:cNvPicPr>
          <p:nvPr/>
        </p:nvPicPr>
        <p:blipFill>
          <a:blip r:embed="rId3"/>
          <a:stretch>
            <a:fillRect/>
          </a:stretch>
        </p:blipFill>
        <p:spPr>
          <a:xfrm>
            <a:off x="7852412" y="4114800"/>
            <a:ext cx="4763310" cy="3696384"/>
          </a:xfrm>
          <a:prstGeom prst="rect">
            <a:avLst/>
          </a:prstGeom>
        </p:spPr>
      </p:pic>
    </p:spTree>
    <p:extLst>
      <p:ext uri="{BB962C8B-B14F-4D97-AF65-F5344CB8AC3E}">
        <p14:creationId xmlns:p14="http://schemas.microsoft.com/office/powerpoint/2010/main" val="1063894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6AD30BDA-055B-430B-A4C7-37AF46A74AA4}"/>
              </a:ext>
            </a:extLst>
          </p:cNvPr>
          <p:cNvSpPr>
            <a:spLocks noGrp="1"/>
          </p:cNvSpPr>
          <p:nvPr>
            <p:ph type="body" idx="1"/>
          </p:nvPr>
        </p:nvSpPr>
        <p:spPr/>
        <p:txBody>
          <a:bodyPr/>
          <a:lstStyle/>
          <a:p>
            <a:r>
              <a:rPr lang="en-US" dirty="0"/>
              <a:t>PM2.5 Air Pollution</a:t>
            </a:r>
          </a:p>
        </p:txBody>
      </p:sp>
      <p:sp>
        <p:nvSpPr>
          <p:cNvPr id="4" name="Content Placeholder 3">
            <a:extLst>
              <a:ext uri="{FF2B5EF4-FFF2-40B4-BE49-F238E27FC236}">
                <a16:creationId xmlns="" xmlns:a16="http://schemas.microsoft.com/office/drawing/2014/main" id="{C2363CDC-53E1-4BF6-A258-28826D358C03}"/>
              </a:ext>
            </a:extLst>
          </p:cNvPr>
          <p:cNvSpPr>
            <a:spLocks noGrp="1"/>
          </p:cNvSpPr>
          <p:nvPr>
            <p:ph sz="half" idx="2"/>
          </p:nvPr>
        </p:nvSpPr>
        <p:spPr/>
        <p:txBody>
          <a:bodyPr/>
          <a:lstStyle/>
          <a:p>
            <a:r>
              <a:rPr lang="en-US" dirty="0"/>
              <a:t>Metals</a:t>
            </a:r>
          </a:p>
          <a:p>
            <a:r>
              <a:rPr lang="en-US" dirty="0"/>
              <a:t>PAHs</a:t>
            </a:r>
          </a:p>
          <a:p>
            <a:r>
              <a:rPr lang="en-US" dirty="0"/>
              <a:t>Sulfates</a:t>
            </a:r>
          </a:p>
          <a:p>
            <a:r>
              <a:rPr lang="en-US" dirty="0"/>
              <a:t>Nitrates</a:t>
            </a:r>
          </a:p>
          <a:p>
            <a:pPr marL="0" indent="0">
              <a:buNone/>
            </a:pPr>
            <a:r>
              <a:rPr lang="en-US" i="1" dirty="0"/>
              <a:t>Regulated by Mass</a:t>
            </a:r>
          </a:p>
        </p:txBody>
      </p:sp>
      <p:sp>
        <p:nvSpPr>
          <p:cNvPr id="5" name="Text Placeholder 4">
            <a:extLst>
              <a:ext uri="{FF2B5EF4-FFF2-40B4-BE49-F238E27FC236}">
                <a16:creationId xmlns="" xmlns:a16="http://schemas.microsoft.com/office/drawing/2014/main" id="{B6757B96-EDCD-4E10-97B6-13E98C89259D}"/>
              </a:ext>
            </a:extLst>
          </p:cNvPr>
          <p:cNvSpPr>
            <a:spLocks noGrp="1"/>
          </p:cNvSpPr>
          <p:nvPr>
            <p:ph type="body" sz="quarter" idx="3"/>
          </p:nvPr>
        </p:nvSpPr>
        <p:spPr/>
        <p:txBody>
          <a:bodyPr/>
          <a:lstStyle/>
          <a:p>
            <a:r>
              <a:rPr lang="en-US" dirty="0"/>
              <a:t>Phthalates</a:t>
            </a:r>
          </a:p>
        </p:txBody>
      </p:sp>
      <p:sp>
        <p:nvSpPr>
          <p:cNvPr id="6" name="Content Placeholder 5">
            <a:extLst>
              <a:ext uri="{FF2B5EF4-FFF2-40B4-BE49-F238E27FC236}">
                <a16:creationId xmlns="" xmlns:a16="http://schemas.microsoft.com/office/drawing/2014/main" id="{43016D7B-DEB4-4848-8C4A-4FD980CF3CD8}"/>
              </a:ext>
            </a:extLst>
          </p:cNvPr>
          <p:cNvSpPr>
            <a:spLocks noGrp="1"/>
          </p:cNvSpPr>
          <p:nvPr>
            <p:ph sz="quarter" idx="4"/>
          </p:nvPr>
        </p:nvSpPr>
        <p:spPr/>
        <p:txBody>
          <a:bodyPr/>
          <a:lstStyle/>
          <a:p>
            <a:r>
              <a:rPr lang="en-US" dirty="0"/>
              <a:t>Plasticizers</a:t>
            </a:r>
          </a:p>
          <a:p>
            <a:r>
              <a:rPr lang="en-US" dirty="0"/>
              <a:t>Several Modes of Action</a:t>
            </a:r>
          </a:p>
          <a:p>
            <a:endParaRPr lang="en-US" dirty="0"/>
          </a:p>
        </p:txBody>
      </p:sp>
      <p:sp>
        <p:nvSpPr>
          <p:cNvPr id="7" name="Title 1">
            <a:extLst>
              <a:ext uri="{FF2B5EF4-FFF2-40B4-BE49-F238E27FC236}">
                <a16:creationId xmlns="" xmlns:a16="http://schemas.microsoft.com/office/drawing/2014/main" id="{85993744-200A-4499-A09D-B06A66150819}"/>
              </a:ext>
            </a:extLst>
          </p:cNvPr>
          <p:cNvSpPr>
            <a:spLocks noGrp="1"/>
          </p:cNvSpPr>
          <p:nvPr>
            <p:ph type="title"/>
          </p:nvPr>
        </p:nvSpPr>
        <p:spPr>
          <a:xfrm>
            <a:off x="1007746" y="438150"/>
            <a:ext cx="12618720" cy="1590676"/>
          </a:xfrm>
        </p:spPr>
        <p:txBody>
          <a:bodyPr/>
          <a:lstStyle/>
          <a:p>
            <a:r>
              <a:rPr lang="en-US" dirty="0"/>
              <a:t>Chemicals Already regulated as a Class (cont.)</a:t>
            </a:r>
          </a:p>
        </p:txBody>
      </p:sp>
      <p:pic>
        <p:nvPicPr>
          <p:cNvPr id="8" name="Picture 7">
            <a:extLst>
              <a:ext uri="{FF2B5EF4-FFF2-40B4-BE49-F238E27FC236}">
                <a16:creationId xmlns="" xmlns:a16="http://schemas.microsoft.com/office/drawing/2014/main" id="{16DBB123-F941-46F4-9B2D-80E7B0D8AA06}"/>
              </a:ext>
            </a:extLst>
          </p:cNvPr>
          <p:cNvPicPr>
            <a:picLocks noChangeAspect="1"/>
          </p:cNvPicPr>
          <p:nvPr/>
        </p:nvPicPr>
        <p:blipFill>
          <a:blip r:embed="rId2"/>
          <a:stretch>
            <a:fillRect/>
          </a:stretch>
        </p:blipFill>
        <p:spPr>
          <a:xfrm>
            <a:off x="7077118" y="4389123"/>
            <a:ext cx="6076867" cy="3496818"/>
          </a:xfrm>
          <a:prstGeom prst="rect">
            <a:avLst/>
          </a:prstGeom>
        </p:spPr>
      </p:pic>
    </p:spTree>
    <p:extLst>
      <p:ext uri="{BB962C8B-B14F-4D97-AF65-F5344CB8AC3E}">
        <p14:creationId xmlns:p14="http://schemas.microsoft.com/office/powerpoint/2010/main" val="1440695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52400"/>
            <a:ext cx="13167360" cy="1371600"/>
          </a:xfrm>
        </p:spPr>
        <p:txBody>
          <a:bodyPr>
            <a:normAutofit/>
          </a:bodyPr>
          <a:lstStyle/>
          <a:p>
            <a:r>
              <a:rPr lang="en-US" sz="5000" b="1" dirty="0" smtClean="0">
                <a:solidFill>
                  <a:srgbClr val="000066"/>
                </a:solidFill>
              </a:rPr>
              <a:t>BizNGO 2020 – </a:t>
            </a:r>
            <a:r>
              <a:rPr lang="en-US" sz="5000" b="1" dirty="0" smtClean="0">
                <a:solidFill>
                  <a:srgbClr val="000066"/>
                </a:solidFill>
              </a:rPr>
              <a:t>Day 2</a:t>
            </a:r>
            <a:endParaRPr lang="en-US" sz="5000" b="1" dirty="0">
              <a:solidFill>
                <a:srgbClr val="000066"/>
              </a:solidFill>
            </a:endParaRPr>
          </a:p>
        </p:txBody>
      </p:sp>
      <p:sp>
        <p:nvSpPr>
          <p:cNvPr id="3" name="Content Placeholder 2"/>
          <p:cNvSpPr>
            <a:spLocks noGrp="1"/>
          </p:cNvSpPr>
          <p:nvPr>
            <p:ph idx="1"/>
          </p:nvPr>
        </p:nvSpPr>
        <p:spPr>
          <a:xfrm>
            <a:off x="3962400" y="1503044"/>
            <a:ext cx="8915400" cy="5431156"/>
          </a:xfrm>
        </p:spPr>
        <p:txBody>
          <a:bodyPr>
            <a:normAutofit/>
          </a:bodyPr>
          <a:lstStyle/>
          <a:p>
            <a:pPr marL="0" indent="0">
              <a:buNone/>
            </a:pPr>
            <a:r>
              <a:rPr lang="en-US" b="1" dirty="0" smtClean="0">
                <a:solidFill>
                  <a:srgbClr val="000066"/>
                </a:solidFill>
              </a:rPr>
              <a:t>Taking </a:t>
            </a:r>
            <a:r>
              <a:rPr lang="en-US" b="1" dirty="0">
                <a:solidFill>
                  <a:srgbClr val="000066"/>
                </a:solidFill>
              </a:rPr>
              <a:t>on the challenges to chemical ingredient disclosure </a:t>
            </a:r>
            <a:r>
              <a:rPr lang="en-US" dirty="0">
                <a:solidFill>
                  <a:srgbClr val="000066"/>
                </a:solidFill>
              </a:rPr>
              <a:t>(December </a:t>
            </a:r>
            <a:r>
              <a:rPr lang="en-US" dirty="0" smtClean="0">
                <a:solidFill>
                  <a:srgbClr val="000066"/>
                </a:solidFill>
              </a:rPr>
              <a:t>9 @ </a:t>
            </a:r>
            <a:r>
              <a:rPr lang="en-US" dirty="0">
                <a:solidFill>
                  <a:srgbClr val="000066"/>
                </a:solidFill>
              </a:rPr>
              <a:t>11am-2pm EST</a:t>
            </a:r>
            <a:r>
              <a:rPr lang="en-US" dirty="0" smtClean="0">
                <a:solidFill>
                  <a:srgbClr val="000066"/>
                </a:solidFill>
              </a:rPr>
              <a:t>)</a:t>
            </a:r>
          </a:p>
          <a:p>
            <a:pPr marL="914400" indent="-914400">
              <a:buFont typeface="Arial" panose="020B0604020202020204" pitchFamily="34" charset="0"/>
              <a:buAutoNum type="arabicPeriod"/>
            </a:pPr>
            <a:endParaRPr lang="en-US" dirty="0" smtClean="0">
              <a:solidFill>
                <a:srgbClr val="000066"/>
              </a:solidFill>
            </a:endParaRPr>
          </a:p>
          <a:p>
            <a:pPr marL="0" indent="0">
              <a:buNone/>
            </a:pPr>
            <a:r>
              <a:rPr lang="en-US" b="1" dirty="0">
                <a:solidFill>
                  <a:srgbClr val="000066"/>
                </a:solidFill>
              </a:rPr>
              <a:t>Getting ahead of chemical classes </a:t>
            </a:r>
            <a:r>
              <a:rPr lang="en-US" dirty="0">
                <a:solidFill>
                  <a:srgbClr val="000066"/>
                </a:solidFill>
              </a:rPr>
              <a:t>(December </a:t>
            </a:r>
            <a:r>
              <a:rPr lang="en-US" dirty="0" smtClean="0">
                <a:solidFill>
                  <a:srgbClr val="000066"/>
                </a:solidFill>
              </a:rPr>
              <a:t>9 @ </a:t>
            </a:r>
            <a:r>
              <a:rPr lang="en-US" dirty="0">
                <a:solidFill>
                  <a:srgbClr val="000066"/>
                </a:solidFill>
              </a:rPr>
              <a:t>3-6pm EST</a:t>
            </a:r>
            <a:r>
              <a:rPr lang="en-US" dirty="0" smtClean="0">
                <a:solidFill>
                  <a:srgbClr val="000066"/>
                </a:solidFill>
              </a:rPr>
              <a:t>)</a:t>
            </a:r>
            <a:endParaRPr lang="en-US" dirty="0">
              <a:solidFill>
                <a:srgbClr val="000066"/>
              </a:solidFill>
            </a:endParaRPr>
          </a:p>
          <a:p>
            <a:pPr marL="914400" indent="-914400">
              <a:buAutoNum type="arabicPeriod"/>
            </a:pPr>
            <a:endParaRPr lang="en-US" dirty="0">
              <a:solidFill>
                <a:srgbClr val="000066"/>
              </a:solidFill>
            </a:endParaRPr>
          </a:p>
        </p:txBody>
      </p:sp>
      <p:pic>
        <p:nvPicPr>
          <p:cNvPr id="4" name="Picture 5" descr="C:\Documents and Settings\MSR\My Documents\Presentations\photos\path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55" y="1489075"/>
            <a:ext cx="3738345" cy="5445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B3353C06-1C34-4ACF-8E76-5F1B1ED06260}" type="slidenum">
              <a:rPr lang="en-US" smtClean="0"/>
              <a:t>2</a:t>
            </a:fld>
            <a:endParaRPr lang="en-US"/>
          </a:p>
        </p:txBody>
      </p:sp>
    </p:spTree>
    <p:extLst>
      <p:ext uri="{BB962C8B-B14F-4D97-AF65-F5344CB8AC3E}">
        <p14:creationId xmlns:p14="http://schemas.microsoft.com/office/powerpoint/2010/main" val="1309668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772577-8978-47EC-88A6-B062A41B8241}"/>
              </a:ext>
            </a:extLst>
          </p:cNvPr>
          <p:cNvSpPr>
            <a:spLocks noGrp="1"/>
          </p:cNvSpPr>
          <p:nvPr>
            <p:ph type="title"/>
          </p:nvPr>
        </p:nvSpPr>
        <p:spPr>
          <a:xfrm>
            <a:off x="1007745" y="457200"/>
            <a:ext cx="13062584" cy="1571626"/>
          </a:xfrm>
        </p:spPr>
        <p:txBody>
          <a:bodyPr>
            <a:normAutofit fontScale="90000"/>
          </a:bodyPr>
          <a:lstStyle/>
          <a:p>
            <a:r>
              <a:rPr lang="en-US" dirty="0"/>
              <a:t>Opportunities to Regulate Chemicals as a Class:</a:t>
            </a:r>
            <a:br>
              <a:rPr lang="en-US" dirty="0"/>
            </a:br>
            <a:r>
              <a:rPr lang="en-US" dirty="0"/>
              <a:t>		</a:t>
            </a:r>
            <a:r>
              <a:rPr lang="en-US" dirty="0" smtClean="0"/>
              <a:t>Organophosphate </a:t>
            </a:r>
            <a:r>
              <a:rPr lang="en-US" dirty="0"/>
              <a:t>Esters</a:t>
            </a:r>
            <a:br>
              <a:rPr lang="en-US" dirty="0"/>
            </a:br>
            <a:r>
              <a:rPr lang="en-US" dirty="0"/>
              <a:t>	</a:t>
            </a:r>
            <a:r>
              <a:rPr lang="en-US" sz="3700" b="1" i="1" dirty="0"/>
              <a:t>Anticholinesterase and Developmentally Neurotoxic</a:t>
            </a:r>
          </a:p>
        </p:txBody>
      </p:sp>
      <p:sp>
        <p:nvSpPr>
          <p:cNvPr id="3" name="Text Placeholder 2">
            <a:extLst>
              <a:ext uri="{FF2B5EF4-FFF2-40B4-BE49-F238E27FC236}">
                <a16:creationId xmlns="" xmlns:a16="http://schemas.microsoft.com/office/drawing/2014/main" id="{4210271A-6DB9-4AD5-99CB-9B64551716BC}"/>
              </a:ext>
            </a:extLst>
          </p:cNvPr>
          <p:cNvSpPr>
            <a:spLocks noGrp="1"/>
          </p:cNvSpPr>
          <p:nvPr>
            <p:ph type="body" idx="1"/>
          </p:nvPr>
        </p:nvSpPr>
        <p:spPr/>
        <p:txBody>
          <a:bodyPr/>
          <a:lstStyle/>
          <a:p>
            <a:r>
              <a:rPr lang="en-US" dirty="0"/>
              <a:t>OP Pesticides</a:t>
            </a:r>
          </a:p>
        </p:txBody>
      </p:sp>
      <p:sp>
        <p:nvSpPr>
          <p:cNvPr id="5" name="Text Placeholder 4">
            <a:extLst>
              <a:ext uri="{FF2B5EF4-FFF2-40B4-BE49-F238E27FC236}">
                <a16:creationId xmlns="" xmlns:a16="http://schemas.microsoft.com/office/drawing/2014/main" id="{AC510D4E-6B53-4A46-8CC9-93D44D9FE20E}"/>
              </a:ext>
            </a:extLst>
          </p:cNvPr>
          <p:cNvSpPr>
            <a:spLocks noGrp="1"/>
          </p:cNvSpPr>
          <p:nvPr>
            <p:ph type="body" sz="quarter" idx="3"/>
          </p:nvPr>
        </p:nvSpPr>
        <p:spPr/>
        <p:txBody>
          <a:bodyPr/>
          <a:lstStyle/>
          <a:p>
            <a:r>
              <a:rPr lang="en-US" dirty="0"/>
              <a:t>OP Flame Retardants</a:t>
            </a:r>
          </a:p>
        </p:txBody>
      </p:sp>
      <p:sp>
        <p:nvSpPr>
          <p:cNvPr id="9" name="Content Placeholder 8">
            <a:extLst>
              <a:ext uri="{FF2B5EF4-FFF2-40B4-BE49-F238E27FC236}">
                <a16:creationId xmlns="" xmlns:a16="http://schemas.microsoft.com/office/drawing/2014/main" id="{3A827EC1-054E-4405-B770-469E10D1E6A7}"/>
              </a:ext>
            </a:extLst>
          </p:cNvPr>
          <p:cNvSpPr>
            <a:spLocks noGrp="1"/>
          </p:cNvSpPr>
          <p:nvPr>
            <p:ph sz="half" idx="2"/>
          </p:nvPr>
        </p:nvSpPr>
        <p:spPr/>
        <p:txBody>
          <a:bodyPr/>
          <a:lstStyle/>
          <a:p>
            <a:endParaRPr lang="en-US" dirty="0"/>
          </a:p>
        </p:txBody>
      </p:sp>
      <p:sp>
        <p:nvSpPr>
          <p:cNvPr id="14" name="TextBox 13">
            <a:extLst>
              <a:ext uri="{FF2B5EF4-FFF2-40B4-BE49-F238E27FC236}">
                <a16:creationId xmlns="" xmlns:a16="http://schemas.microsoft.com/office/drawing/2014/main" id="{36DD8F1A-B017-45B9-A76B-EF4FE8C63E69}"/>
              </a:ext>
            </a:extLst>
          </p:cNvPr>
          <p:cNvSpPr txBox="1"/>
          <p:nvPr/>
        </p:nvSpPr>
        <p:spPr>
          <a:xfrm>
            <a:off x="6320789" y="7675604"/>
            <a:ext cx="2914650" cy="553998"/>
          </a:xfrm>
          <a:prstGeom prst="rect">
            <a:avLst/>
          </a:prstGeom>
          <a:noFill/>
        </p:spPr>
        <p:txBody>
          <a:bodyPr wrap="square" lIns="109723" tIns="54862" rIns="109723" bIns="54862" rtlCol="0">
            <a:spAutoFit/>
          </a:bodyPr>
          <a:lstStyle/>
          <a:p>
            <a:pPr defTabSz="1097236"/>
            <a:r>
              <a:rPr lang="en-US" sz="2900" b="1" dirty="0">
                <a:solidFill>
                  <a:prstClr val="black"/>
                </a:solidFill>
              </a:rPr>
              <a:t>OP Plasticizers</a:t>
            </a:r>
          </a:p>
        </p:txBody>
      </p:sp>
      <p:pic>
        <p:nvPicPr>
          <p:cNvPr id="15" name="Content Placeholder 6">
            <a:extLst>
              <a:ext uri="{FF2B5EF4-FFF2-40B4-BE49-F238E27FC236}">
                <a16:creationId xmlns="" xmlns:a16="http://schemas.microsoft.com/office/drawing/2014/main" id="{8F2DD76F-FC86-4234-A19E-FB83BFCAD110}"/>
              </a:ext>
            </a:extLst>
          </p:cNvPr>
          <p:cNvPicPr>
            <a:picLocks noChangeAspect="1"/>
          </p:cNvPicPr>
          <p:nvPr/>
        </p:nvPicPr>
        <p:blipFill>
          <a:blip r:embed="rId2"/>
          <a:stretch>
            <a:fillRect/>
          </a:stretch>
        </p:blipFill>
        <p:spPr>
          <a:xfrm>
            <a:off x="2249801" y="3006090"/>
            <a:ext cx="3522355" cy="4421506"/>
          </a:xfrm>
          <a:prstGeom prst="rect">
            <a:avLst/>
          </a:prstGeom>
        </p:spPr>
      </p:pic>
      <p:pic>
        <p:nvPicPr>
          <p:cNvPr id="17" name="Content Placeholder 7">
            <a:extLst>
              <a:ext uri="{FF2B5EF4-FFF2-40B4-BE49-F238E27FC236}">
                <a16:creationId xmlns="" xmlns:a16="http://schemas.microsoft.com/office/drawing/2014/main" id="{95ED3EB1-CA82-43D0-9CAD-0DABA036D0F2}"/>
              </a:ext>
            </a:extLst>
          </p:cNvPr>
          <p:cNvPicPr>
            <a:picLocks noGrp="1" noChangeAspect="1"/>
          </p:cNvPicPr>
          <p:nvPr>
            <p:ph sz="quarter" idx="4"/>
          </p:nvPr>
        </p:nvPicPr>
        <p:blipFill>
          <a:blip r:embed="rId3"/>
          <a:stretch>
            <a:fillRect/>
          </a:stretch>
        </p:blipFill>
        <p:spPr>
          <a:xfrm>
            <a:off x="8554630" y="3006090"/>
            <a:ext cx="3923846" cy="4421506"/>
          </a:xfrm>
          <a:prstGeom prst="rect">
            <a:avLst/>
          </a:prstGeom>
        </p:spPr>
      </p:pic>
    </p:spTree>
    <p:extLst>
      <p:ext uri="{BB962C8B-B14F-4D97-AF65-F5344CB8AC3E}">
        <p14:creationId xmlns:p14="http://schemas.microsoft.com/office/powerpoint/2010/main" val="125790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465FF8-F40B-44FB-9FBF-646A81A6A82F}"/>
              </a:ext>
            </a:extLst>
          </p:cNvPr>
          <p:cNvSpPr>
            <a:spLocks noGrp="1"/>
          </p:cNvSpPr>
          <p:nvPr>
            <p:ph type="title"/>
          </p:nvPr>
        </p:nvSpPr>
        <p:spPr>
          <a:xfrm>
            <a:off x="1" y="422910"/>
            <a:ext cx="15259049" cy="1605916"/>
          </a:xfrm>
        </p:spPr>
        <p:txBody>
          <a:bodyPr/>
          <a:lstStyle/>
          <a:p>
            <a:r>
              <a:rPr lang="en-US" dirty="0"/>
              <a:t>Opportunities to Regulate Chemicals as a Class (cont.)</a:t>
            </a:r>
          </a:p>
        </p:txBody>
      </p:sp>
      <p:sp>
        <p:nvSpPr>
          <p:cNvPr id="3" name="Text Placeholder 2">
            <a:extLst>
              <a:ext uri="{FF2B5EF4-FFF2-40B4-BE49-F238E27FC236}">
                <a16:creationId xmlns="" xmlns:a16="http://schemas.microsoft.com/office/drawing/2014/main" id="{2AA58597-277A-4D28-B9A9-9CC9BF69DBA9}"/>
              </a:ext>
            </a:extLst>
          </p:cNvPr>
          <p:cNvSpPr>
            <a:spLocks noGrp="1"/>
          </p:cNvSpPr>
          <p:nvPr>
            <p:ph type="body" idx="1"/>
          </p:nvPr>
        </p:nvSpPr>
        <p:spPr>
          <a:xfrm>
            <a:off x="731522" y="2130920"/>
            <a:ext cx="6465570" cy="875170"/>
          </a:xfrm>
        </p:spPr>
        <p:txBody>
          <a:bodyPr/>
          <a:lstStyle/>
          <a:p>
            <a:r>
              <a:rPr lang="en-US" dirty="0"/>
              <a:t>Bisphenols (“Unfortunate Substitution”)</a:t>
            </a:r>
          </a:p>
        </p:txBody>
      </p:sp>
      <p:pic>
        <p:nvPicPr>
          <p:cNvPr id="8" name="Content Placeholder 7">
            <a:extLst>
              <a:ext uri="{FF2B5EF4-FFF2-40B4-BE49-F238E27FC236}">
                <a16:creationId xmlns="" xmlns:a16="http://schemas.microsoft.com/office/drawing/2014/main" id="{2BA3CF54-FC49-413C-A3D2-CDB3D15D5478}"/>
              </a:ext>
            </a:extLst>
          </p:cNvPr>
          <p:cNvPicPr>
            <a:picLocks noGrp="1" noChangeAspect="1"/>
          </p:cNvPicPr>
          <p:nvPr>
            <p:ph sz="half" idx="2"/>
          </p:nvPr>
        </p:nvPicPr>
        <p:blipFill>
          <a:blip r:embed="rId2"/>
          <a:stretch>
            <a:fillRect/>
          </a:stretch>
        </p:blipFill>
        <p:spPr>
          <a:xfrm>
            <a:off x="1007746" y="3448999"/>
            <a:ext cx="6189344" cy="3535691"/>
          </a:xfrm>
          <a:prstGeom prst="rect">
            <a:avLst/>
          </a:prstGeom>
        </p:spPr>
      </p:pic>
      <p:sp>
        <p:nvSpPr>
          <p:cNvPr id="5" name="Text Placeholder 4">
            <a:extLst>
              <a:ext uri="{FF2B5EF4-FFF2-40B4-BE49-F238E27FC236}">
                <a16:creationId xmlns="" xmlns:a16="http://schemas.microsoft.com/office/drawing/2014/main" id="{ADC5DEE3-C79D-409E-82DA-FBA8402C84B9}"/>
              </a:ext>
            </a:extLst>
          </p:cNvPr>
          <p:cNvSpPr>
            <a:spLocks noGrp="1"/>
          </p:cNvSpPr>
          <p:nvPr>
            <p:ph type="body" sz="quarter" idx="3"/>
          </p:nvPr>
        </p:nvSpPr>
        <p:spPr/>
        <p:txBody>
          <a:bodyPr/>
          <a:lstStyle/>
          <a:p>
            <a:r>
              <a:rPr lang="en-US" dirty="0"/>
              <a:t>Low vs. High Molecular Weight Phthalates</a:t>
            </a:r>
          </a:p>
        </p:txBody>
      </p:sp>
      <p:sp>
        <p:nvSpPr>
          <p:cNvPr id="6" name="Content Placeholder 5">
            <a:extLst>
              <a:ext uri="{FF2B5EF4-FFF2-40B4-BE49-F238E27FC236}">
                <a16:creationId xmlns="" xmlns:a16="http://schemas.microsoft.com/office/drawing/2014/main" id="{D6E7F0C3-0C50-4BAB-ACE6-A95AF953E045}"/>
              </a:ext>
            </a:extLst>
          </p:cNvPr>
          <p:cNvSpPr>
            <a:spLocks noGrp="1"/>
          </p:cNvSpPr>
          <p:nvPr>
            <p:ph sz="quarter" idx="4"/>
          </p:nvPr>
        </p:nvSpPr>
        <p:spPr>
          <a:xfrm>
            <a:off x="7406640" y="3097530"/>
            <a:ext cx="7452360" cy="4330066"/>
          </a:xfrm>
        </p:spPr>
        <p:txBody>
          <a:bodyPr/>
          <a:lstStyle/>
          <a:p>
            <a:r>
              <a:rPr lang="en-US" dirty="0"/>
              <a:t>Personal care products vs. Plasticizers</a:t>
            </a:r>
          </a:p>
        </p:txBody>
      </p:sp>
      <p:sp>
        <p:nvSpPr>
          <p:cNvPr id="7" name="TextBox 6">
            <a:extLst>
              <a:ext uri="{FF2B5EF4-FFF2-40B4-BE49-F238E27FC236}">
                <a16:creationId xmlns="" xmlns:a16="http://schemas.microsoft.com/office/drawing/2014/main" id="{FB4C003E-76F0-4537-A4A2-64D14F056394}"/>
              </a:ext>
            </a:extLst>
          </p:cNvPr>
          <p:cNvSpPr txBox="1"/>
          <p:nvPr/>
        </p:nvSpPr>
        <p:spPr>
          <a:xfrm>
            <a:off x="6846572" y="7529692"/>
            <a:ext cx="4171950" cy="553998"/>
          </a:xfrm>
          <a:prstGeom prst="rect">
            <a:avLst/>
          </a:prstGeom>
          <a:noFill/>
        </p:spPr>
        <p:txBody>
          <a:bodyPr wrap="square" lIns="109723" tIns="54862" rIns="109723" bIns="54862" rtlCol="0">
            <a:spAutoFit/>
          </a:bodyPr>
          <a:lstStyle/>
          <a:p>
            <a:pPr defTabSz="1097236"/>
            <a:r>
              <a:rPr lang="en-US" sz="2900" b="1" dirty="0">
                <a:solidFill>
                  <a:prstClr val="black"/>
                </a:solidFill>
              </a:rPr>
              <a:t>PFAS…</a:t>
            </a:r>
          </a:p>
        </p:txBody>
      </p:sp>
      <p:pic>
        <p:nvPicPr>
          <p:cNvPr id="9" name="Picture 8">
            <a:extLst>
              <a:ext uri="{FF2B5EF4-FFF2-40B4-BE49-F238E27FC236}">
                <a16:creationId xmlns="" xmlns:a16="http://schemas.microsoft.com/office/drawing/2014/main" id="{A7B8C688-2C64-44EA-8D52-5D80E28FB8D5}"/>
              </a:ext>
            </a:extLst>
          </p:cNvPr>
          <p:cNvPicPr>
            <a:picLocks noChangeAspect="1"/>
          </p:cNvPicPr>
          <p:nvPr/>
        </p:nvPicPr>
        <p:blipFill>
          <a:blip r:embed="rId3"/>
          <a:stretch>
            <a:fillRect/>
          </a:stretch>
        </p:blipFill>
        <p:spPr>
          <a:xfrm flipH="1">
            <a:off x="7223763" y="3614918"/>
            <a:ext cx="3297973" cy="2937510"/>
          </a:xfrm>
          <a:prstGeom prst="rect">
            <a:avLst/>
          </a:prstGeom>
        </p:spPr>
      </p:pic>
      <p:pic>
        <p:nvPicPr>
          <p:cNvPr id="12" name="Picture 11">
            <a:extLst>
              <a:ext uri="{FF2B5EF4-FFF2-40B4-BE49-F238E27FC236}">
                <a16:creationId xmlns="" xmlns:a16="http://schemas.microsoft.com/office/drawing/2014/main" id="{BFAD583C-FD73-464E-9F41-14C9BA2CED2A}"/>
              </a:ext>
            </a:extLst>
          </p:cNvPr>
          <p:cNvPicPr>
            <a:picLocks noChangeAspect="1"/>
          </p:cNvPicPr>
          <p:nvPr/>
        </p:nvPicPr>
        <p:blipFill>
          <a:blip r:embed="rId4"/>
          <a:stretch>
            <a:fillRect/>
          </a:stretch>
        </p:blipFill>
        <p:spPr>
          <a:xfrm>
            <a:off x="10516553" y="4469132"/>
            <a:ext cx="4255066" cy="3854588"/>
          </a:xfrm>
          <a:prstGeom prst="rect">
            <a:avLst/>
          </a:prstGeom>
        </p:spPr>
      </p:pic>
    </p:spTree>
    <p:extLst>
      <p:ext uri="{BB962C8B-B14F-4D97-AF65-F5344CB8AC3E}">
        <p14:creationId xmlns:p14="http://schemas.microsoft.com/office/powerpoint/2010/main" val="3709222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7E7BAE-2693-4EF0-B42C-B04310BA428E}"/>
              </a:ext>
            </a:extLst>
          </p:cNvPr>
          <p:cNvSpPr>
            <a:spLocks noGrp="1"/>
          </p:cNvSpPr>
          <p:nvPr>
            <p:ph type="title"/>
          </p:nvPr>
        </p:nvSpPr>
        <p:spPr>
          <a:xfrm>
            <a:off x="777240" y="798684"/>
            <a:ext cx="13693140" cy="831430"/>
          </a:xfrm>
        </p:spPr>
        <p:txBody>
          <a:bodyPr>
            <a:normAutofit fontScale="90000"/>
          </a:bodyPr>
          <a:lstStyle/>
          <a:p>
            <a:r>
              <a:rPr lang="en-US" b="1" dirty="0"/>
              <a:t>What are Per- and Polyfluoroalkyl Substances (</a:t>
            </a:r>
            <a:r>
              <a:rPr lang="en-US" b="1" dirty="0" err="1"/>
              <a:t>PFAS</a:t>
            </a:r>
            <a:r>
              <a:rPr lang="en-US" b="1" dirty="0"/>
              <a:t>)?</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FAF0ADA7-AF46-47D7-BC78-A6C41E727E1E}"/>
              </a:ext>
            </a:extLst>
          </p:cNvPr>
          <p:cNvSpPr>
            <a:spLocks noGrp="1"/>
          </p:cNvSpPr>
          <p:nvPr>
            <p:ph idx="1"/>
          </p:nvPr>
        </p:nvSpPr>
        <p:spPr>
          <a:xfrm>
            <a:off x="1062992" y="1897380"/>
            <a:ext cx="7019243" cy="6022120"/>
          </a:xfrm>
        </p:spPr>
        <p:txBody>
          <a:bodyPr>
            <a:normAutofit lnSpcReduction="10000"/>
          </a:bodyPr>
          <a:lstStyle/>
          <a:p>
            <a:r>
              <a:rPr lang="en-US" b="1" dirty="0"/>
              <a:t>Total number of PFAS</a:t>
            </a:r>
            <a:br>
              <a:rPr lang="en-US" b="1" dirty="0"/>
            </a:br>
            <a:r>
              <a:rPr lang="en-US" b="1"/>
              <a:t>        &gt;9,000 </a:t>
            </a:r>
            <a:r>
              <a:rPr lang="en-US" b="1" dirty="0"/>
              <a:t>chemicals</a:t>
            </a:r>
          </a:p>
          <a:p>
            <a:pPr lvl="1"/>
            <a:r>
              <a:rPr lang="en-US" dirty="0"/>
              <a:t>Includes products, impurities and degradants</a:t>
            </a:r>
          </a:p>
          <a:p>
            <a:pPr marL="1373417" lvl="2" indent="-548592">
              <a:spcBef>
                <a:spcPts val="0"/>
              </a:spcBef>
            </a:pPr>
            <a:r>
              <a:rPr lang="en-US" sz="1900" dirty="0"/>
              <a:t>Teflon </a:t>
            </a:r>
          </a:p>
          <a:p>
            <a:pPr marL="1373417" lvl="2" indent="-548592">
              <a:spcBef>
                <a:spcPts val="0"/>
              </a:spcBef>
            </a:pPr>
            <a:r>
              <a:rPr lang="en-US" sz="1900" dirty="0" err="1"/>
              <a:t>Scotchguard</a:t>
            </a:r>
            <a:endParaRPr lang="en-US" sz="1900" dirty="0"/>
          </a:p>
          <a:p>
            <a:pPr marL="1373417" lvl="2" indent="-548592">
              <a:spcBef>
                <a:spcPts val="0"/>
              </a:spcBef>
            </a:pPr>
            <a:r>
              <a:rPr lang="en-US" sz="1900" dirty="0"/>
              <a:t>Aqueous Film Forming Foams (AFFFs)</a:t>
            </a:r>
            <a:endParaRPr lang="en-US" dirty="0"/>
          </a:p>
          <a:p>
            <a:pPr lvl="1"/>
            <a:r>
              <a:rPr lang="en-US" dirty="0"/>
              <a:t>Many unknown formulation</a:t>
            </a:r>
          </a:p>
          <a:p>
            <a:r>
              <a:rPr lang="en-US" dirty="0"/>
              <a:t>Resistant to grease, water &amp; oil</a:t>
            </a:r>
          </a:p>
          <a:p>
            <a:pPr lvl="1"/>
            <a:r>
              <a:rPr lang="en-US" dirty="0"/>
              <a:t>Surfactants, stain repellants</a:t>
            </a:r>
          </a:p>
          <a:p>
            <a:pPr lvl="1"/>
            <a:r>
              <a:rPr lang="en-US" dirty="0"/>
              <a:t>Fire suppression - AFFF</a:t>
            </a:r>
          </a:p>
          <a:p>
            <a:r>
              <a:rPr lang="en-US" dirty="0"/>
              <a:t>Persistent and </a:t>
            </a:r>
            <a:r>
              <a:rPr lang="en-US" dirty="0" err="1"/>
              <a:t>bioaccumulative</a:t>
            </a:r>
            <a:endParaRPr lang="en-US" dirty="0"/>
          </a:p>
          <a:p>
            <a:r>
              <a:rPr lang="en-US" dirty="0"/>
              <a:t>Emergence of short-chain alternatives - less well studied</a:t>
            </a:r>
          </a:p>
          <a:p>
            <a:endParaRPr lang="en-US" dirty="0"/>
          </a:p>
        </p:txBody>
      </p:sp>
      <p:pic>
        <p:nvPicPr>
          <p:cNvPr id="5" name="Picture 4">
            <a:extLst>
              <a:ext uri="{FF2B5EF4-FFF2-40B4-BE49-F238E27FC236}">
                <a16:creationId xmlns="" xmlns:a16="http://schemas.microsoft.com/office/drawing/2014/main" id="{7D44D620-3295-4F87-941B-E7460F2CFC99}"/>
              </a:ext>
            </a:extLst>
          </p:cNvPr>
          <p:cNvPicPr>
            <a:picLocks noChangeAspect="1"/>
          </p:cNvPicPr>
          <p:nvPr/>
        </p:nvPicPr>
        <p:blipFill>
          <a:blip r:embed="rId3"/>
          <a:stretch>
            <a:fillRect/>
          </a:stretch>
        </p:blipFill>
        <p:spPr>
          <a:xfrm>
            <a:off x="8229600" y="2065020"/>
            <a:ext cx="2709722" cy="876300"/>
          </a:xfrm>
          <a:prstGeom prst="rect">
            <a:avLst/>
          </a:prstGeom>
        </p:spPr>
      </p:pic>
      <p:pic>
        <p:nvPicPr>
          <p:cNvPr id="6" name="Picture 5">
            <a:extLst>
              <a:ext uri="{FF2B5EF4-FFF2-40B4-BE49-F238E27FC236}">
                <a16:creationId xmlns="" xmlns:a16="http://schemas.microsoft.com/office/drawing/2014/main" id="{9ADED1EA-338D-4C9F-BDC0-AF98059B25A2}"/>
              </a:ext>
            </a:extLst>
          </p:cNvPr>
          <p:cNvPicPr>
            <a:picLocks noChangeAspect="1"/>
          </p:cNvPicPr>
          <p:nvPr/>
        </p:nvPicPr>
        <p:blipFill>
          <a:blip r:embed="rId4"/>
          <a:stretch>
            <a:fillRect/>
          </a:stretch>
        </p:blipFill>
        <p:spPr>
          <a:xfrm>
            <a:off x="8229600" y="3556073"/>
            <a:ext cx="2709722" cy="892159"/>
          </a:xfrm>
          <a:prstGeom prst="rect">
            <a:avLst/>
          </a:prstGeom>
        </p:spPr>
      </p:pic>
      <p:pic>
        <p:nvPicPr>
          <p:cNvPr id="7" name="Picture 6">
            <a:extLst>
              <a:ext uri="{FF2B5EF4-FFF2-40B4-BE49-F238E27FC236}">
                <a16:creationId xmlns="" xmlns:a16="http://schemas.microsoft.com/office/drawing/2014/main" id="{1DD99C9A-4ACC-40CA-A5BC-89D7B38AB0A4}"/>
              </a:ext>
            </a:extLst>
          </p:cNvPr>
          <p:cNvPicPr>
            <a:picLocks noChangeAspect="1"/>
          </p:cNvPicPr>
          <p:nvPr/>
        </p:nvPicPr>
        <p:blipFill>
          <a:blip r:embed="rId5"/>
          <a:stretch>
            <a:fillRect/>
          </a:stretch>
        </p:blipFill>
        <p:spPr>
          <a:xfrm>
            <a:off x="8229600" y="5062984"/>
            <a:ext cx="2377440" cy="1624567"/>
          </a:xfrm>
          <a:prstGeom prst="rect">
            <a:avLst/>
          </a:prstGeom>
        </p:spPr>
      </p:pic>
      <p:sp>
        <p:nvSpPr>
          <p:cNvPr id="8" name="TextBox 7">
            <a:extLst>
              <a:ext uri="{FF2B5EF4-FFF2-40B4-BE49-F238E27FC236}">
                <a16:creationId xmlns="" xmlns:a16="http://schemas.microsoft.com/office/drawing/2014/main" id="{AB806483-562F-41DA-A383-3991EE16D3F2}"/>
              </a:ext>
            </a:extLst>
          </p:cNvPr>
          <p:cNvSpPr txBox="1"/>
          <p:nvPr/>
        </p:nvSpPr>
        <p:spPr>
          <a:xfrm>
            <a:off x="10939324" y="5653667"/>
            <a:ext cx="1249188" cy="449354"/>
          </a:xfrm>
          <a:prstGeom prst="rect">
            <a:avLst/>
          </a:prstGeom>
          <a:noFill/>
        </p:spPr>
        <p:txBody>
          <a:bodyPr wrap="none" lIns="109723" tIns="54862" rIns="109723" bIns="54862" rtlCol="0">
            <a:spAutoFit/>
          </a:bodyPr>
          <a:lstStyle/>
          <a:p>
            <a:pPr defTabSz="1097236"/>
            <a:r>
              <a:rPr lang="fr-BE" sz="2200" dirty="0">
                <a:solidFill>
                  <a:prstClr val="black"/>
                </a:solidFill>
              </a:rPr>
              <a:t>PFMOAA</a:t>
            </a:r>
          </a:p>
        </p:txBody>
      </p:sp>
      <p:sp>
        <p:nvSpPr>
          <p:cNvPr id="9" name="TextBox 8">
            <a:extLst>
              <a:ext uri="{FF2B5EF4-FFF2-40B4-BE49-F238E27FC236}">
                <a16:creationId xmlns="" xmlns:a16="http://schemas.microsoft.com/office/drawing/2014/main" id="{9B31D9FE-87B9-4DE7-AFD6-EF0BE0F6837E}"/>
              </a:ext>
            </a:extLst>
          </p:cNvPr>
          <p:cNvSpPr txBox="1"/>
          <p:nvPr/>
        </p:nvSpPr>
        <p:spPr>
          <a:xfrm>
            <a:off x="11086690" y="3854296"/>
            <a:ext cx="1097280" cy="449354"/>
          </a:xfrm>
          <a:prstGeom prst="rect">
            <a:avLst/>
          </a:prstGeom>
          <a:noFill/>
        </p:spPr>
        <p:txBody>
          <a:bodyPr wrap="square" lIns="109723" tIns="54862" rIns="109723" bIns="54862" rtlCol="0">
            <a:spAutoFit/>
          </a:bodyPr>
          <a:lstStyle/>
          <a:p>
            <a:pPr defTabSz="1097236"/>
            <a:r>
              <a:rPr lang="fr-BE" sz="2200" dirty="0">
                <a:solidFill>
                  <a:prstClr val="black"/>
                </a:solidFill>
              </a:rPr>
              <a:t>PFOA</a:t>
            </a:r>
          </a:p>
        </p:txBody>
      </p:sp>
      <p:sp>
        <p:nvSpPr>
          <p:cNvPr id="10" name="TextBox 9">
            <a:extLst>
              <a:ext uri="{FF2B5EF4-FFF2-40B4-BE49-F238E27FC236}">
                <a16:creationId xmlns="" xmlns:a16="http://schemas.microsoft.com/office/drawing/2014/main" id="{29BAC25D-1D77-416C-9C9A-228C22E689A9}"/>
              </a:ext>
            </a:extLst>
          </p:cNvPr>
          <p:cNvSpPr txBox="1"/>
          <p:nvPr/>
        </p:nvSpPr>
        <p:spPr>
          <a:xfrm>
            <a:off x="11085672" y="2299908"/>
            <a:ext cx="1097280" cy="449354"/>
          </a:xfrm>
          <a:prstGeom prst="rect">
            <a:avLst/>
          </a:prstGeom>
          <a:noFill/>
        </p:spPr>
        <p:txBody>
          <a:bodyPr wrap="square" lIns="109723" tIns="54862" rIns="109723" bIns="54862" rtlCol="0">
            <a:spAutoFit/>
          </a:bodyPr>
          <a:lstStyle/>
          <a:p>
            <a:pPr defTabSz="1097236"/>
            <a:r>
              <a:rPr lang="fr-BE" sz="2200" dirty="0">
                <a:solidFill>
                  <a:prstClr val="black"/>
                </a:solidFill>
              </a:rPr>
              <a:t>PFOS</a:t>
            </a:r>
          </a:p>
        </p:txBody>
      </p:sp>
      <p:pic>
        <p:nvPicPr>
          <p:cNvPr id="11" name="Picture 10">
            <a:extLst>
              <a:ext uri="{FF2B5EF4-FFF2-40B4-BE49-F238E27FC236}">
                <a16:creationId xmlns="" xmlns:a16="http://schemas.microsoft.com/office/drawing/2014/main" id="{5553DA32-ED7B-4FE2-8DA3-77F4F8E878D9}"/>
              </a:ext>
            </a:extLst>
          </p:cNvPr>
          <p:cNvPicPr>
            <a:picLocks noChangeAspect="1"/>
          </p:cNvPicPr>
          <p:nvPr/>
        </p:nvPicPr>
        <p:blipFill>
          <a:blip r:embed="rId6"/>
          <a:stretch>
            <a:fillRect/>
          </a:stretch>
        </p:blipFill>
        <p:spPr>
          <a:xfrm>
            <a:off x="8605783" y="6519402"/>
            <a:ext cx="1957356" cy="1957356"/>
          </a:xfrm>
          <a:prstGeom prst="rect">
            <a:avLst/>
          </a:prstGeom>
        </p:spPr>
      </p:pic>
      <p:sp>
        <p:nvSpPr>
          <p:cNvPr id="12" name="TextBox 11">
            <a:extLst>
              <a:ext uri="{FF2B5EF4-FFF2-40B4-BE49-F238E27FC236}">
                <a16:creationId xmlns="" xmlns:a16="http://schemas.microsoft.com/office/drawing/2014/main" id="{2468CB29-7307-43C4-BF09-02CF745DC8B9}"/>
              </a:ext>
            </a:extLst>
          </p:cNvPr>
          <p:cNvSpPr txBox="1"/>
          <p:nvPr/>
        </p:nvSpPr>
        <p:spPr>
          <a:xfrm flipH="1">
            <a:off x="11001279" y="7054882"/>
            <a:ext cx="1224016" cy="449354"/>
          </a:xfrm>
          <a:prstGeom prst="rect">
            <a:avLst/>
          </a:prstGeom>
          <a:noFill/>
        </p:spPr>
        <p:txBody>
          <a:bodyPr wrap="square" lIns="109723" tIns="54862" rIns="109723" bIns="54862" rtlCol="0">
            <a:spAutoFit/>
          </a:bodyPr>
          <a:lstStyle/>
          <a:p>
            <a:pPr defTabSz="1097236"/>
            <a:r>
              <a:rPr lang="fr-BE" sz="2200" dirty="0" err="1">
                <a:solidFill>
                  <a:prstClr val="black"/>
                </a:solidFill>
              </a:rPr>
              <a:t>GenX</a:t>
            </a:r>
            <a:endParaRPr lang="fr-BE" sz="2200" dirty="0">
              <a:solidFill>
                <a:prstClr val="black"/>
              </a:solidFill>
            </a:endParaRPr>
          </a:p>
        </p:txBody>
      </p:sp>
    </p:spTree>
    <p:extLst>
      <p:ext uri="{BB962C8B-B14F-4D97-AF65-F5344CB8AC3E}">
        <p14:creationId xmlns:p14="http://schemas.microsoft.com/office/powerpoint/2010/main" val="3484438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9854A53-8654-4C23-B8AF-853C272C827C}"/>
              </a:ext>
            </a:extLst>
          </p:cNvPr>
          <p:cNvPicPr>
            <a:picLocks noChangeAspect="1"/>
          </p:cNvPicPr>
          <p:nvPr/>
        </p:nvPicPr>
        <p:blipFill>
          <a:blip r:embed="rId3"/>
          <a:stretch>
            <a:fillRect/>
          </a:stretch>
        </p:blipFill>
        <p:spPr>
          <a:xfrm>
            <a:off x="2622957" y="1595345"/>
            <a:ext cx="9661007" cy="5990044"/>
          </a:xfrm>
          <a:prstGeom prst="rect">
            <a:avLst/>
          </a:prstGeom>
        </p:spPr>
      </p:pic>
      <p:sp>
        <p:nvSpPr>
          <p:cNvPr id="2" name="Title 1">
            <a:extLst>
              <a:ext uri="{FF2B5EF4-FFF2-40B4-BE49-F238E27FC236}">
                <a16:creationId xmlns="" xmlns:a16="http://schemas.microsoft.com/office/drawing/2014/main" id="{DFE65B96-2A67-4AB4-B51C-372F1203F39D}"/>
              </a:ext>
            </a:extLst>
          </p:cNvPr>
          <p:cNvSpPr>
            <a:spLocks noGrp="1"/>
          </p:cNvSpPr>
          <p:nvPr>
            <p:ph type="title"/>
          </p:nvPr>
        </p:nvSpPr>
        <p:spPr/>
        <p:txBody>
          <a:bodyPr/>
          <a:lstStyle/>
          <a:p>
            <a:r>
              <a:rPr lang="en-US" b="1" dirty="0"/>
              <a:t>PFAS Exposure</a:t>
            </a:r>
          </a:p>
        </p:txBody>
      </p:sp>
      <p:sp>
        <p:nvSpPr>
          <p:cNvPr id="5" name="TextBox 4">
            <a:extLst>
              <a:ext uri="{FF2B5EF4-FFF2-40B4-BE49-F238E27FC236}">
                <a16:creationId xmlns="" xmlns:a16="http://schemas.microsoft.com/office/drawing/2014/main" id="{8A7F926A-2238-4D10-B7FD-0F9EE5C1883A}"/>
              </a:ext>
            </a:extLst>
          </p:cNvPr>
          <p:cNvSpPr txBox="1"/>
          <p:nvPr/>
        </p:nvSpPr>
        <p:spPr>
          <a:xfrm>
            <a:off x="2169414" y="7781723"/>
            <a:ext cx="4345068" cy="329254"/>
          </a:xfrm>
          <a:prstGeom prst="rect">
            <a:avLst/>
          </a:prstGeom>
          <a:noFill/>
        </p:spPr>
        <p:txBody>
          <a:bodyPr wrap="square" lIns="109723" tIns="54862" rIns="109723" bIns="54862" rtlCol="0">
            <a:spAutoFit/>
          </a:bodyPr>
          <a:lstStyle/>
          <a:p>
            <a:pPr defTabSz="1097236" eaLnBrk="0" fontAlgn="base" hangingPunct="0">
              <a:spcBef>
                <a:spcPct val="0"/>
              </a:spcBef>
              <a:spcAft>
                <a:spcPct val="0"/>
              </a:spcAft>
              <a:defRPr/>
            </a:pPr>
            <a:r>
              <a:rPr lang="en-US" sz="1400" dirty="0">
                <a:solidFill>
                  <a:srgbClr val="000000"/>
                </a:solidFill>
                <a:latin typeface="Arial" panose="020B0604020202020204" pitchFamily="34" charset="0"/>
                <a:ea typeface="MS PGothic" panose="020B0600070205080204" pitchFamily="34" charset="-128"/>
              </a:rPr>
              <a:t>Sunderland et al., J Expos Sci &amp; Epidemiol, 2019</a:t>
            </a:r>
          </a:p>
        </p:txBody>
      </p:sp>
    </p:spTree>
    <p:extLst>
      <p:ext uri="{BB962C8B-B14F-4D97-AF65-F5344CB8AC3E}">
        <p14:creationId xmlns:p14="http://schemas.microsoft.com/office/powerpoint/2010/main" val="3829340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6186C1-DF9D-4470-B83E-608E2F5BE74A}"/>
              </a:ext>
            </a:extLst>
          </p:cNvPr>
          <p:cNvSpPr>
            <a:spLocks noGrp="1"/>
          </p:cNvSpPr>
          <p:nvPr>
            <p:ph type="title"/>
          </p:nvPr>
        </p:nvSpPr>
        <p:spPr/>
        <p:txBody>
          <a:bodyPr/>
          <a:lstStyle/>
          <a:p>
            <a:r>
              <a:rPr lang="en-US" b="1" dirty="0"/>
              <a:t>How are we exposed?</a:t>
            </a:r>
          </a:p>
        </p:txBody>
      </p:sp>
      <p:sp>
        <p:nvSpPr>
          <p:cNvPr id="3" name="Content Placeholder 2">
            <a:extLst>
              <a:ext uri="{FF2B5EF4-FFF2-40B4-BE49-F238E27FC236}">
                <a16:creationId xmlns="" xmlns:a16="http://schemas.microsoft.com/office/drawing/2014/main" id="{F8F941BE-4F75-4C8E-94DF-45EC09209E29}"/>
              </a:ext>
            </a:extLst>
          </p:cNvPr>
          <p:cNvSpPr>
            <a:spLocks noGrp="1"/>
          </p:cNvSpPr>
          <p:nvPr>
            <p:ph idx="1"/>
          </p:nvPr>
        </p:nvSpPr>
        <p:spPr>
          <a:xfrm>
            <a:off x="266369" y="1893620"/>
            <a:ext cx="9326880" cy="5671184"/>
          </a:xfrm>
        </p:spPr>
        <p:txBody>
          <a:bodyPr/>
          <a:lstStyle/>
          <a:p>
            <a:r>
              <a:rPr lang="en-US" dirty="0"/>
              <a:t>Diverse group of chemical compounds used in </a:t>
            </a:r>
            <a:r>
              <a:rPr lang="en-US" u="sng" dirty="0"/>
              <a:t>industry and consumer products</a:t>
            </a:r>
            <a:r>
              <a:rPr lang="en-US" dirty="0"/>
              <a:t> worldwide since 1950s</a:t>
            </a:r>
          </a:p>
          <a:p>
            <a:r>
              <a:rPr lang="en-US" dirty="0"/>
              <a:t>Contaminant in Drinking water</a:t>
            </a:r>
          </a:p>
          <a:p>
            <a:r>
              <a:rPr lang="en-US" dirty="0"/>
              <a:t>Found in various products:</a:t>
            </a:r>
          </a:p>
          <a:p>
            <a:pPr lvl="1"/>
            <a:r>
              <a:rPr lang="en-US" dirty="0"/>
              <a:t>Carpet and fabric</a:t>
            </a:r>
          </a:p>
          <a:p>
            <a:pPr lvl="1"/>
            <a:r>
              <a:rPr lang="en-US" dirty="0"/>
              <a:t>Food paper</a:t>
            </a:r>
          </a:p>
          <a:p>
            <a:pPr lvl="1"/>
            <a:r>
              <a:rPr lang="en-US" dirty="0"/>
              <a:t>Pots and Pans</a:t>
            </a:r>
          </a:p>
          <a:p>
            <a:pPr lvl="1"/>
            <a:r>
              <a:rPr lang="en-US" dirty="0"/>
              <a:t>Clothing </a:t>
            </a:r>
          </a:p>
          <a:p>
            <a:pPr lvl="1"/>
            <a:r>
              <a:rPr lang="en-US" dirty="0"/>
              <a:t>Cardboard packaging </a:t>
            </a:r>
          </a:p>
          <a:p>
            <a:pPr lvl="1"/>
            <a:r>
              <a:rPr lang="en-US" dirty="0"/>
              <a:t>Firefighting foams (AFFF)</a:t>
            </a:r>
          </a:p>
          <a:p>
            <a:endParaRPr lang="en-US" dirty="0"/>
          </a:p>
          <a:p>
            <a:endParaRPr lang="en-US" dirty="0"/>
          </a:p>
        </p:txBody>
      </p:sp>
      <p:pic>
        <p:nvPicPr>
          <p:cNvPr id="4" name="Picture 3">
            <a:extLst>
              <a:ext uri="{FF2B5EF4-FFF2-40B4-BE49-F238E27FC236}">
                <a16:creationId xmlns="" xmlns:a16="http://schemas.microsoft.com/office/drawing/2014/main" id="{4034E031-6290-4C41-94BC-89FAF608970C}"/>
              </a:ext>
            </a:extLst>
          </p:cNvPr>
          <p:cNvPicPr>
            <a:picLocks noChangeAspect="1"/>
          </p:cNvPicPr>
          <p:nvPr/>
        </p:nvPicPr>
        <p:blipFill>
          <a:blip r:embed="rId3"/>
          <a:stretch>
            <a:fillRect/>
          </a:stretch>
        </p:blipFill>
        <p:spPr>
          <a:xfrm>
            <a:off x="7725710" y="3200403"/>
            <a:ext cx="4252933" cy="4252933"/>
          </a:xfrm>
          <a:prstGeom prst="rect">
            <a:avLst/>
          </a:prstGeom>
          <a:ln>
            <a:solidFill>
              <a:schemeClr val="bg1">
                <a:lumMod val="75000"/>
              </a:schemeClr>
            </a:solidFill>
          </a:ln>
        </p:spPr>
      </p:pic>
      <p:sp>
        <p:nvSpPr>
          <p:cNvPr id="6" name="TextBox 5">
            <a:extLst>
              <a:ext uri="{FF2B5EF4-FFF2-40B4-BE49-F238E27FC236}">
                <a16:creationId xmlns="" xmlns:a16="http://schemas.microsoft.com/office/drawing/2014/main" id="{4F0E256A-9B95-479A-A0BE-380DFF8822D5}"/>
              </a:ext>
            </a:extLst>
          </p:cNvPr>
          <p:cNvSpPr txBox="1"/>
          <p:nvPr/>
        </p:nvSpPr>
        <p:spPr>
          <a:xfrm>
            <a:off x="2377441" y="7564803"/>
            <a:ext cx="10048673" cy="449354"/>
          </a:xfrm>
          <a:prstGeom prst="rect">
            <a:avLst/>
          </a:prstGeom>
          <a:noFill/>
        </p:spPr>
        <p:txBody>
          <a:bodyPr wrap="square" lIns="109723" tIns="54862" rIns="109723" bIns="54862" rtlCol="0">
            <a:spAutoFit/>
          </a:bodyPr>
          <a:lstStyle/>
          <a:p>
            <a:pPr defTabSz="1097236"/>
            <a:r>
              <a:rPr lang="en-US" sz="2200" dirty="0">
                <a:solidFill>
                  <a:prstClr val="black"/>
                </a:solidFill>
              </a:rPr>
              <a:t>	</a:t>
            </a:r>
            <a:r>
              <a:rPr lang="en-US" sz="2200" b="1" dirty="0">
                <a:solidFill>
                  <a:prstClr val="black"/>
                </a:solidFill>
              </a:rPr>
              <a:t>Ingestion (Drinking Water, Food, Dust), Inhalation, Dermal</a:t>
            </a:r>
          </a:p>
        </p:txBody>
      </p:sp>
      <p:sp>
        <p:nvSpPr>
          <p:cNvPr id="5" name="TextBox 4">
            <a:extLst>
              <a:ext uri="{FF2B5EF4-FFF2-40B4-BE49-F238E27FC236}">
                <a16:creationId xmlns="" xmlns:a16="http://schemas.microsoft.com/office/drawing/2014/main" id="{FEA47E60-BD87-46EB-A4D4-4BA419BEA13E}"/>
              </a:ext>
            </a:extLst>
          </p:cNvPr>
          <p:cNvSpPr txBox="1"/>
          <p:nvPr/>
        </p:nvSpPr>
        <p:spPr>
          <a:xfrm>
            <a:off x="11516670" y="505703"/>
            <a:ext cx="3027856" cy="1126462"/>
          </a:xfrm>
          <a:prstGeom prst="rect">
            <a:avLst/>
          </a:prstGeom>
          <a:noFill/>
        </p:spPr>
        <p:txBody>
          <a:bodyPr wrap="square" lIns="109723" tIns="54862" rIns="109723" bIns="54862" rtlCol="0">
            <a:spAutoFit/>
          </a:bodyPr>
          <a:lstStyle/>
          <a:p>
            <a:pPr defTabSz="1097236"/>
            <a:r>
              <a:rPr lang="en-US" sz="2200" b="1" i="1" dirty="0">
                <a:solidFill>
                  <a:prstClr val="black"/>
                </a:solidFill>
              </a:rPr>
              <a:t>[</a:t>
            </a:r>
            <a:r>
              <a:rPr lang="en-US" sz="2200" b="1" i="1" dirty="0" err="1">
                <a:solidFill>
                  <a:prstClr val="black"/>
                </a:solidFill>
              </a:rPr>
              <a:t>Gl</a:t>
            </a:r>
            <a:r>
              <a:rPr lang="el-GR" sz="2200" b="1" i="1" dirty="0">
                <a:solidFill>
                  <a:prstClr val="black"/>
                </a:solidFill>
              </a:rPr>
              <a:t>ϋ</a:t>
            </a:r>
            <a:r>
              <a:rPr lang="en-US" sz="2200" b="1" i="1" dirty="0" err="1">
                <a:solidFill>
                  <a:prstClr val="black"/>
                </a:solidFill>
              </a:rPr>
              <a:t>ge</a:t>
            </a:r>
            <a:r>
              <a:rPr lang="en-US" sz="2200" b="1" i="1" dirty="0">
                <a:solidFill>
                  <a:prstClr val="black"/>
                </a:solidFill>
              </a:rPr>
              <a:t> et al., Environ Sci: </a:t>
            </a:r>
            <a:r>
              <a:rPr lang="en-US" sz="2200" b="1" i="1" dirty="0" err="1">
                <a:solidFill>
                  <a:prstClr val="black"/>
                </a:solidFill>
              </a:rPr>
              <a:t>Processes&amp;Impacts</a:t>
            </a:r>
            <a:r>
              <a:rPr lang="en-US" sz="2200" b="1" i="1" dirty="0">
                <a:solidFill>
                  <a:prstClr val="black"/>
                </a:solidFill>
              </a:rPr>
              <a:t>, 2020]</a:t>
            </a:r>
          </a:p>
        </p:txBody>
      </p:sp>
    </p:spTree>
    <p:extLst>
      <p:ext uri="{BB962C8B-B14F-4D97-AF65-F5344CB8AC3E}">
        <p14:creationId xmlns:p14="http://schemas.microsoft.com/office/powerpoint/2010/main" val="1731226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6DA46503-6C0D-4FA2-AB80-3C9F50D34716}"/>
              </a:ext>
            </a:extLst>
          </p:cNvPr>
          <p:cNvCxnSpPr>
            <a:cxnSpLocks/>
            <a:stCxn id="16" idx="6"/>
          </p:cNvCxnSpPr>
          <p:nvPr/>
        </p:nvCxnSpPr>
        <p:spPr>
          <a:xfrm>
            <a:off x="4402643" y="2582167"/>
            <a:ext cx="2278692" cy="4547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892C602E-5521-47EA-AEAB-69F516947E67}"/>
              </a:ext>
            </a:extLst>
          </p:cNvPr>
          <p:cNvCxnSpPr>
            <a:cxnSpLocks/>
            <a:stCxn id="6" idx="6"/>
          </p:cNvCxnSpPr>
          <p:nvPr/>
        </p:nvCxnSpPr>
        <p:spPr>
          <a:xfrm flipV="1">
            <a:off x="3914605" y="3741767"/>
            <a:ext cx="2266318" cy="307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person and person posing for a picture&#10;&#10;Description automatically generated">
            <a:extLst>
              <a:ext uri="{FF2B5EF4-FFF2-40B4-BE49-F238E27FC236}">
                <a16:creationId xmlns="" xmlns:a16="http://schemas.microsoft.com/office/drawing/2014/main" id="{F2C5AE56-42BC-456D-BEA0-E824AA3919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33" t="4755" r="12697" b="4803"/>
          <a:stretch/>
        </p:blipFill>
        <p:spPr>
          <a:xfrm>
            <a:off x="6337549" y="2130861"/>
            <a:ext cx="2971978" cy="5517776"/>
          </a:xfrm>
          <a:prstGeom prst="rect">
            <a:avLst/>
          </a:prstGeom>
        </p:spPr>
      </p:pic>
      <p:cxnSp>
        <p:nvCxnSpPr>
          <p:cNvPr id="62" name="Straight Connector 61">
            <a:extLst>
              <a:ext uri="{FF2B5EF4-FFF2-40B4-BE49-F238E27FC236}">
                <a16:creationId xmlns="" xmlns:a16="http://schemas.microsoft.com/office/drawing/2014/main" id="{32B1519B-D2E5-47EA-A387-265526BC16EF}"/>
              </a:ext>
            </a:extLst>
          </p:cNvPr>
          <p:cNvCxnSpPr>
            <a:cxnSpLocks/>
          </p:cNvCxnSpPr>
          <p:nvPr/>
        </p:nvCxnSpPr>
        <p:spPr>
          <a:xfrm flipV="1">
            <a:off x="3962613" y="4616255"/>
            <a:ext cx="2427268" cy="1029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CCBD7872-A3F6-4333-93BA-BE3F156B0CC6}"/>
              </a:ext>
            </a:extLst>
          </p:cNvPr>
          <p:cNvCxnSpPr>
            <a:cxnSpLocks/>
          </p:cNvCxnSpPr>
          <p:nvPr/>
        </p:nvCxnSpPr>
        <p:spPr>
          <a:xfrm flipV="1">
            <a:off x="4763133" y="5370774"/>
            <a:ext cx="1919802" cy="1528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753F58FF-24D2-4454-9EF1-382D2462BACC}"/>
              </a:ext>
            </a:extLst>
          </p:cNvPr>
          <p:cNvSpPr>
            <a:spLocks noGrp="1"/>
          </p:cNvSpPr>
          <p:nvPr>
            <p:ph type="title"/>
          </p:nvPr>
        </p:nvSpPr>
        <p:spPr/>
        <p:txBody>
          <a:bodyPr/>
          <a:lstStyle/>
          <a:p>
            <a:r>
              <a:rPr lang="en-US" b="1" dirty="0"/>
              <a:t>PFAS: Multi-System Toxicants</a:t>
            </a:r>
          </a:p>
        </p:txBody>
      </p:sp>
      <p:cxnSp>
        <p:nvCxnSpPr>
          <p:cNvPr id="57" name="Straight Connector 56">
            <a:extLst>
              <a:ext uri="{FF2B5EF4-FFF2-40B4-BE49-F238E27FC236}">
                <a16:creationId xmlns="" xmlns:a16="http://schemas.microsoft.com/office/drawing/2014/main" id="{7E041BDE-BBA8-4D60-B20A-7D8B01E6CF8A}"/>
              </a:ext>
            </a:extLst>
          </p:cNvPr>
          <p:cNvCxnSpPr>
            <a:cxnSpLocks/>
          </p:cNvCxnSpPr>
          <p:nvPr/>
        </p:nvCxnSpPr>
        <p:spPr>
          <a:xfrm>
            <a:off x="8617841" y="5843878"/>
            <a:ext cx="1968227" cy="660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281D572D-F077-42DC-BCB9-E8C98870D9A0}"/>
              </a:ext>
            </a:extLst>
          </p:cNvPr>
          <p:cNvCxnSpPr>
            <a:cxnSpLocks/>
          </p:cNvCxnSpPr>
          <p:nvPr/>
        </p:nvCxnSpPr>
        <p:spPr>
          <a:xfrm flipV="1">
            <a:off x="8319455" y="1971991"/>
            <a:ext cx="1448765" cy="671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9B8320A1-DC28-491F-BC06-F6E9F8A69E02}"/>
              </a:ext>
            </a:extLst>
          </p:cNvPr>
          <p:cNvCxnSpPr>
            <a:cxnSpLocks/>
          </p:cNvCxnSpPr>
          <p:nvPr/>
        </p:nvCxnSpPr>
        <p:spPr>
          <a:xfrm flipV="1">
            <a:off x="8782466" y="4499474"/>
            <a:ext cx="193016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 xmlns:a16="http://schemas.microsoft.com/office/drawing/2014/main" id="{F8D1ED40-6C2F-4EE3-A851-282C6254E4B7}"/>
              </a:ext>
            </a:extLst>
          </p:cNvPr>
          <p:cNvSpPr txBox="1"/>
          <p:nvPr/>
        </p:nvSpPr>
        <p:spPr>
          <a:xfrm rot="21093627">
            <a:off x="4419749" y="3338583"/>
            <a:ext cx="1303627" cy="449354"/>
          </a:xfrm>
          <a:prstGeom prst="rect">
            <a:avLst/>
          </a:prstGeom>
          <a:noFill/>
        </p:spPr>
        <p:txBody>
          <a:bodyPr wrap="none" lIns="109723" tIns="54862" rIns="109723" bIns="54862" rtlCol="0">
            <a:spAutoFit/>
          </a:bodyPr>
          <a:lstStyle/>
          <a:p>
            <a:pPr defTabSz="1097236" eaLnBrk="0" fontAlgn="base" hangingPunct="0">
              <a:spcBef>
                <a:spcPct val="0"/>
              </a:spcBef>
              <a:spcAft>
                <a:spcPct val="0"/>
              </a:spcAft>
              <a:defRPr/>
            </a:pPr>
            <a:r>
              <a:rPr lang="en-US" sz="2200" b="1" dirty="0">
                <a:solidFill>
                  <a:srgbClr val="000000"/>
                </a:solidFill>
                <a:latin typeface="Arial" panose="020B0604020202020204" pitchFamily="34" charset="0"/>
                <a:ea typeface="MS PGothic" panose="020B0600070205080204" pitchFamily="34" charset="-128"/>
              </a:rPr>
              <a:t>Immune</a:t>
            </a:r>
          </a:p>
        </p:txBody>
      </p:sp>
      <p:sp>
        <p:nvSpPr>
          <p:cNvPr id="77" name="TextBox 76">
            <a:extLst>
              <a:ext uri="{FF2B5EF4-FFF2-40B4-BE49-F238E27FC236}">
                <a16:creationId xmlns="" xmlns:a16="http://schemas.microsoft.com/office/drawing/2014/main" id="{3A0B79A2-AAA3-4064-AA6C-FD1D6942F542}"/>
              </a:ext>
            </a:extLst>
          </p:cNvPr>
          <p:cNvSpPr txBox="1"/>
          <p:nvPr/>
        </p:nvSpPr>
        <p:spPr>
          <a:xfrm rot="215664">
            <a:off x="4908795" y="2140931"/>
            <a:ext cx="1258744" cy="449354"/>
          </a:xfrm>
          <a:prstGeom prst="rect">
            <a:avLst/>
          </a:prstGeom>
          <a:noFill/>
        </p:spPr>
        <p:txBody>
          <a:bodyPr wrap="none" lIns="109723" tIns="54862" rIns="109723" bIns="54862" rtlCol="0">
            <a:spAutoFit/>
          </a:bodyPr>
          <a:lstStyle/>
          <a:p>
            <a:pPr defTabSz="1097236" eaLnBrk="0" fontAlgn="base" hangingPunct="0">
              <a:spcBef>
                <a:spcPct val="0"/>
              </a:spcBef>
              <a:spcAft>
                <a:spcPct val="0"/>
              </a:spcAft>
              <a:defRPr/>
            </a:pPr>
            <a:r>
              <a:rPr lang="en-US" sz="2200" b="1" dirty="0">
                <a:solidFill>
                  <a:srgbClr val="000000"/>
                </a:solidFill>
                <a:latin typeface="Arial" panose="020B0604020202020204" pitchFamily="34" charset="0"/>
                <a:ea typeface="MS PGothic" panose="020B0600070205080204" pitchFamily="34" charset="-128"/>
              </a:rPr>
              <a:t>Thyroid</a:t>
            </a:r>
          </a:p>
        </p:txBody>
      </p:sp>
      <p:sp>
        <p:nvSpPr>
          <p:cNvPr id="78" name="TextBox 77">
            <a:extLst>
              <a:ext uri="{FF2B5EF4-FFF2-40B4-BE49-F238E27FC236}">
                <a16:creationId xmlns="" xmlns:a16="http://schemas.microsoft.com/office/drawing/2014/main" id="{DC5960E2-22B6-4DE8-BE85-0ECEFE52B0C3}"/>
              </a:ext>
            </a:extLst>
          </p:cNvPr>
          <p:cNvSpPr txBox="1"/>
          <p:nvPr/>
        </p:nvSpPr>
        <p:spPr>
          <a:xfrm rot="20212659">
            <a:off x="4649928" y="4629874"/>
            <a:ext cx="1052630" cy="449354"/>
          </a:xfrm>
          <a:prstGeom prst="rect">
            <a:avLst/>
          </a:prstGeom>
          <a:noFill/>
        </p:spPr>
        <p:txBody>
          <a:bodyPr wrap="square" lIns="109723" tIns="54862" rIns="109723" bIns="54862" rtlCol="0">
            <a:spAutoFit/>
          </a:bodyPr>
          <a:lstStyle/>
          <a:p>
            <a:pPr defTabSz="1097236" eaLnBrk="0" fontAlgn="base" hangingPunct="0">
              <a:spcBef>
                <a:spcPct val="0"/>
              </a:spcBef>
              <a:spcAft>
                <a:spcPct val="0"/>
              </a:spcAft>
              <a:defRPr/>
            </a:pPr>
            <a:r>
              <a:rPr lang="en-US" sz="2200" b="1" dirty="0">
                <a:solidFill>
                  <a:srgbClr val="000000"/>
                </a:solidFill>
                <a:latin typeface="Arial" panose="020B0604020202020204" pitchFamily="34" charset="0"/>
                <a:ea typeface="MS PGothic" panose="020B0600070205080204" pitchFamily="34" charset="-128"/>
              </a:rPr>
              <a:t>Liver</a:t>
            </a:r>
          </a:p>
        </p:txBody>
      </p:sp>
      <p:sp>
        <p:nvSpPr>
          <p:cNvPr id="79" name="TextBox 78">
            <a:extLst>
              <a:ext uri="{FF2B5EF4-FFF2-40B4-BE49-F238E27FC236}">
                <a16:creationId xmlns="" xmlns:a16="http://schemas.microsoft.com/office/drawing/2014/main" id="{5379DD49-E882-470A-BEB3-AF4FD36621D5}"/>
              </a:ext>
            </a:extLst>
          </p:cNvPr>
          <p:cNvSpPr txBox="1"/>
          <p:nvPr/>
        </p:nvSpPr>
        <p:spPr>
          <a:xfrm rot="1008829">
            <a:off x="8773427" y="5403823"/>
            <a:ext cx="2319986" cy="787908"/>
          </a:xfrm>
          <a:prstGeom prst="rect">
            <a:avLst/>
          </a:prstGeom>
          <a:noFill/>
        </p:spPr>
        <p:txBody>
          <a:bodyPr wrap="square" lIns="109723" tIns="54862" rIns="109723" bIns="54862" rtlCol="0">
            <a:spAutoFit/>
          </a:bodyPr>
          <a:lstStyle/>
          <a:p>
            <a:pPr defTabSz="1097236" eaLnBrk="0" fontAlgn="base" hangingPunct="0">
              <a:spcBef>
                <a:spcPct val="0"/>
              </a:spcBef>
              <a:spcAft>
                <a:spcPct val="0"/>
              </a:spcAft>
              <a:defRPr/>
            </a:pPr>
            <a:r>
              <a:rPr lang="en-US" sz="2200" b="1" dirty="0">
                <a:solidFill>
                  <a:srgbClr val="000000"/>
                </a:solidFill>
                <a:latin typeface="Arial" panose="020B0604020202020204" pitchFamily="34" charset="0"/>
                <a:ea typeface="MS PGothic" panose="020B0600070205080204" pitchFamily="34" charset="-128"/>
              </a:rPr>
              <a:t>Neuro-development</a:t>
            </a:r>
          </a:p>
        </p:txBody>
      </p:sp>
      <p:sp>
        <p:nvSpPr>
          <p:cNvPr id="80" name="TextBox 79">
            <a:extLst>
              <a:ext uri="{FF2B5EF4-FFF2-40B4-BE49-F238E27FC236}">
                <a16:creationId xmlns="" xmlns:a16="http://schemas.microsoft.com/office/drawing/2014/main" id="{DFB72D63-E32F-495E-9039-987ADCB9E84A}"/>
              </a:ext>
            </a:extLst>
          </p:cNvPr>
          <p:cNvSpPr txBox="1"/>
          <p:nvPr/>
        </p:nvSpPr>
        <p:spPr>
          <a:xfrm>
            <a:off x="8878650" y="3712176"/>
            <a:ext cx="1779142" cy="787908"/>
          </a:xfrm>
          <a:prstGeom prst="rect">
            <a:avLst/>
          </a:prstGeom>
          <a:noFill/>
        </p:spPr>
        <p:txBody>
          <a:bodyPr wrap="none" lIns="109723" tIns="54862" rIns="109723" bIns="54862" rtlCol="0">
            <a:spAutoFit/>
          </a:bodyPr>
          <a:lstStyle/>
          <a:p>
            <a:pPr algn="ctr" defTabSz="1097236" eaLnBrk="0" fontAlgn="base" hangingPunct="0">
              <a:spcBef>
                <a:spcPct val="0"/>
              </a:spcBef>
              <a:spcAft>
                <a:spcPct val="0"/>
              </a:spcAft>
              <a:defRPr/>
            </a:pPr>
            <a:r>
              <a:rPr lang="en-US" sz="2200" b="1" dirty="0">
                <a:solidFill>
                  <a:srgbClr val="000000"/>
                </a:solidFill>
              </a:rPr>
              <a:t>Reproductive</a:t>
            </a:r>
          </a:p>
          <a:p>
            <a:pPr algn="ctr" defTabSz="1097236" eaLnBrk="0" fontAlgn="base" hangingPunct="0">
              <a:spcBef>
                <a:spcPct val="0"/>
              </a:spcBef>
              <a:spcAft>
                <a:spcPct val="0"/>
              </a:spcAft>
              <a:defRPr/>
            </a:pPr>
            <a:r>
              <a:rPr lang="en-US" sz="2200" b="1" dirty="0">
                <a:solidFill>
                  <a:srgbClr val="000000"/>
                </a:solidFill>
              </a:rPr>
              <a:t>Organs</a:t>
            </a:r>
            <a:endParaRPr lang="en-US" sz="2200" b="1" dirty="0">
              <a:solidFill>
                <a:srgbClr val="000000"/>
              </a:solidFill>
              <a:latin typeface="Arial" panose="020B0604020202020204" pitchFamily="34" charset="0"/>
              <a:ea typeface="MS PGothic" panose="020B0600070205080204" pitchFamily="34" charset="-128"/>
            </a:endParaRPr>
          </a:p>
        </p:txBody>
      </p:sp>
      <p:sp>
        <p:nvSpPr>
          <p:cNvPr id="81" name="TextBox 80">
            <a:extLst>
              <a:ext uri="{FF2B5EF4-FFF2-40B4-BE49-F238E27FC236}">
                <a16:creationId xmlns="" xmlns:a16="http://schemas.microsoft.com/office/drawing/2014/main" id="{BEDE1D42-D297-42D3-B540-E52D90F2A2AE}"/>
              </a:ext>
            </a:extLst>
          </p:cNvPr>
          <p:cNvSpPr txBox="1"/>
          <p:nvPr/>
        </p:nvSpPr>
        <p:spPr>
          <a:xfrm rot="19311531">
            <a:off x="4710640" y="5772562"/>
            <a:ext cx="1476751" cy="449354"/>
          </a:xfrm>
          <a:prstGeom prst="rect">
            <a:avLst/>
          </a:prstGeom>
          <a:noFill/>
        </p:spPr>
        <p:txBody>
          <a:bodyPr wrap="none" lIns="109723" tIns="54862" rIns="109723" bIns="54862" rtlCol="0">
            <a:spAutoFit/>
          </a:bodyPr>
          <a:lstStyle/>
          <a:p>
            <a:pPr defTabSz="1097236" eaLnBrk="0" fontAlgn="base" hangingPunct="0">
              <a:spcBef>
                <a:spcPct val="0"/>
              </a:spcBef>
              <a:spcAft>
                <a:spcPct val="0"/>
              </a:spcAft>
              <a:defRPr/>
            </a:pPr>
            <a:r>
              <a:rPr lang="en-US" sz="2200" b="1" dirty="0">
                <a:solidFill>
                  <a:srgbClr val="000000"/>
                </a:solidFill>
                <a:latin typeface="Arial" panose="020B0604020202020204" pitchFamily="34" charset="0"/>
                <a:ea typeface="MS PGothic" panose="020B0600070205080204" pitchFamily="34" charset="-128"/>
              </a:rPr>
              <a:t>Pancreas</a:t>
            </a:r>
          </a:p>
        </p:txBody>
      </p:sp>
      <p:sp>
        <p:nvSpPr>
          <p:cNvPr id="82" name="TextBox 81">
            <a:extLst>
              <a:ext uri="{FF2B5EF4-FFF2-40B4-BE49-F238E27FC236}">
                <a16:creationId xmlns="" xmlns:a16="http://schemas.microsoft.com/office/drawing/2014/main" id="{8FCEF1DD-1ECB-465A-84AD-C59399C99D76}"/>
              </a:ext>
            </a:extLst>
          </p:cNvPr>
          <p:cNvSpPr txBox="1"/>
          <p:nvPr/>
        </p:nvSpPr>
        <p:spPr>
          <a:xfrm rot="20109365">
            <a:off x="7956330" y="1869219"/>
            <a:ext cx="1802174" cy="449354"/>
          </a:xfrm>
          <a:prstGeom prst="rect">
            <a:avLst/>
          </a:prstGeom>
          <a:noFill/>
        </p:spPr>
        <p:txBody>
          <a:bodyPr wrap="square" lIns="109723" tIns="54862" rIns="109723" bIns="54862" rtlCol="0">
            <a:spAutoFit/>
          </a:bodyPr>
          <a:lstStyle/>
          <a:p>
            <a:pPr algn="ctr" defTabSz="1097236" eaLnBrk="0" fontAlgn="base" hangingPunct="0">
              <a:spcBef>
                <a:spcPct val="0"/>
              </a:spcBef>
              <a:spcAft>
                <a:spcPct val="0"/>
              </a:spcAft>
              <a:defRPr/>
            </a:pPr>
            <a:r>
              <a:rPr lang="en-US" sz="2200" b="1" dirty="0">
                <a:solidFill>
                  <a:srgbClr val="000000"/>
                </a:solidFill>
              </a:rPr>
              <a:t>Kidney</a:t>
            </a:r>
            <a:endParaRPr lang="en-US" sz="2200" b="1" dirty="0">
              <a:solidFill>
                <a:srgbClr val="000000"/>
              </a:solidFill>
              <a:latin typeface="Arial" panose="020B0604020202020204" pitchFamily="34" charset="0"/>
              <a:ea typeface="MS PGothic" panose="020B0600070205080204" pitchFamily="34" charset="-128"/>
            </a:endParaRPr>
          </a:p>
        </p:txBody>
      </p:sp>
      <p:sp>
        <p:nvSpPr>
          <p:cNvPr id="13" name="TextBox 12">
            <a:extLst>
              <a:ext uri="{FF2B5EF4-FFF2-40B4-BE49-F238E27FC236}">
                <a16:creationId xmlns="" xmlns:a16="http://schemas.microsoft.com/office/drawing/2014/main" id="{9369A36C-485D-467B-A67E-06D58E14E784}"/>
              </a:ext>
            </a:extLst>
          </p:cNvPr>
          <p:cNvSpPr txBox="1"/>
          <p:nvPr/>
        </p:nvSpPr>
        <p:spPr>
          <a:xfrm>
            <a:off x="11378024" y="7666261"/>
            <a:ext cx="2924903" cy="372410"/>
          </a:xfrm>
          <a:prstGeom prst="rect">
            <a:avLst/>
          </a:prstGeom>
          <a:noFill/>
        </p:spPr>
        <p:txBody>
          <a:bodyPr wrap="none" lIns="109723" tIns="54862" rIns="109723" bIns="54862" rtlCol="0">
            <a:spAutoFit/>
          </a:bodyPr>
          <a:lstStyle/>
          <a:p>
            <a:pPr defTabSz="1097236" eaLnBrk="0" fontAlgn="base" hangingPunct="0">
              <a:spcBef>
                <a:spcPct val="0"/>
              </a:spcBef>
              <a:spcAft>
                <a:spcPct val="0"/>
              </a:spcAft>
              <a:defRPr/>
            </a:pPr>
            <a:r>
              <a:rPr lang="en-US" sz="1700" dirty="0">
                <a:solidFill>
                  <a:srgbClr val="000000"/>
                </a:solidFill>
                <a:latin typeface="Arial" panose="020B0604020202020204" pitchFamily="34" charset="0"/>
                <a:ea typeface="MS PGothic" panose="020B0600070205080204" pitchFamily="34" charset="-128"/>
              </a:rPr>
              <a:t>Modified from ATSDR, 2018</a:t>
            </a:r>
          </a:p>
        </p:txBody>
      </p:sp>
      <p:pic>
        <p:nvPicPr>
          <p:cNvPr id="6" name="Picture 5" descr="A close up of a logo&#10;&#10;Description automatically generated">
            <a:extLst>
              <a:ext uri="{FF2B5EF4-FFF2-40B4-BE49-F238E27FC236}">
                <a16:creationId xmlns="" xmlns:a16="http://schemas.microsoft.com/office/drawing/2014/main" id="{7E94FA49-822C-49C8-AF2C-18B00E920F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00" r="12500"/>
          <a:stretch/>
        </p:blipFill>
        <p:spPr>
          <a:xfrm>
            <a:off x="2597869" y="3390457"/>
            <a:ext cx="1316736" cy="1316736"/>
          </a:xfrm>
          <a:prstGeom prst="ellipse">
            <a:avLst/>
          </a:prstGeom>
          <a:effectLst>
            <a:outerShdw blurRad="50800" dist="38100" dir="2700000" algn="tl" rotWithShape="0">
              <a:prstClr val="black">
                <a:alpha val="40000"/>
              </a:prstClr>
            </a:outerShdw>
          </a:effectLst>
        </p:spPr>
      </p:pic>
      <p:pic>
        <p:nvPicPr>
          <p:cNvPr id="8" name="Picture 7" descr="A picture containing rain, nature&#10;&#10;Description automatically generated">
            <a:extLst>
              <a:ext uri="{FF2B5EF4-FFF2-40B4-BE49-F238E27FC236}">
                <a16:creationId xmlns="" xmlns:a16="http://schemas.microsoft.com/office/drawing/2014/main" id="{D5E6229D-66CE-48A6-BC76-6D66096389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67" r="16667"/>
          <a:stretch/>
        </p:blipFill>
        <p:spPr>
          <a:xfrm>
            <a:off x="10719655" y="3737286"/>
            <a:ext cx="1316736" cy="1316736"/>
          </a:xfrm>
          <a:prstGeom prst="ellipse">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 xmlns:a16="http://schemas.microsoft.com/office/drawing/2014/main" id="{BEEEB47F-8A9A-48A6-9DB9-772ACEFBBE15}"/>
              </a:ext>
            </a:extLst>
          </p:cNvPr>
          <p:cNvGrpSpPr/>
          <p:nvPr/>
        </p:nvGrpSpPr>
        <p:grpSpPr>
          <a:xfrm>
            <a:off x="2663467" y="5076389"/>
            <a:ext cx="1316736" cy="1316736"/>
            <a:chOff x="-1662305" y="646196"/>
            <a:chExt cx="1097280" cy="1097280"/>
          </a:xfrm>
          <a:effectLst>
            <a:outerShdw blurRad="50800" dist="38100" dir="2700000" algn="tl" rotWithShape="0">
              <a:prstClr val="black">
                <a:alpha val="40000"/>
              </a:prstClr>
            </a:outerShdw>
          </a:effectLst>
        </p:grpSpPr>
        <p:sp>
          <p:nvSpPr>
            <p:cNvPr id="12" name="Oval 11">
              <a:extLst>
                <a:ext uri="{FF2B5EF4-FFF2-40B4-BE49-F238E27FC236}">
                  <a16:creationId xmlns="" xmlns:a16="http://schemas.microsoft.com/office/drawing/2014/main" id="{5020E8AB-CA95-45B6-BE33-FB620D1B0ED9}"/>
                </a:ext>
              </a:extLst>
            </p:cNvPr>
            <p:cNvSpPr/>
            <p:nvPr/>
          </p:nvSpPr>
          <p:spPr>
            <a:xfrm>
              <a:off x="-1662305" y="646196"/>
              <a:ext cx="1097280" cy="1097280"/>
            </a:xfrm>
            <a:prstGeom prst="ellipse">
              <a:avLst/>
            </a:prstGeom>
            <a:solidFill>
              <a:srgbClr val="010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defRPr/>
              </a:pPr>
              <a:endParaRPr lang="en-US" sz="2200">
                <a:solidFill>
                  <a:srgbClr val="FFFFFF"/>
                </a:solidFill>
                <a:latin typeface="Arial"/>
              </a:endParaRPr>
            </a:p>
          </p:txBody>
        </p:sp>
        <p:pic>
          <p:nvPicPr>
            <p:cNvPr id="11" name="Picture 10">
              <a:extLst>
                <a:ext uri="{FF2B5EF4-FFF2-40B4-BE49-F238E27FC236}">
                  <a16:creationId xmlns="" xmlns:a16="http://schemas.microsoft.com/office/drawing/2014/main" id="{E2FB1D64-92FC-416B-AEE2-ABCE3BABF7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038" t="7125" r="-3086" b="-7125"/>
            <a:stretch/>
          </p:blipFill>
          <p:spPr>
            <a:xfrm>
              <a:off x="-1662305" y="646196"/>
              <a:ext cx="1097280" cy="1097280"/>
            </a:xfrm>
            <a:prstGeom prst="ellipse">
              <a:avLst/>
            </a:prstGeom>
          </p:spPr>
        </p:pic>
      </p:grpSp>
      <p:pic>
        <p:nvPicPr>
          <p:cNvPr id="16" name="Picture 15" descr="A close up of a sign&#10;&#10;Description automatically generated">
            <a:extLst>
              <a:ext uri="{FF2B5EF4-FFF2-40B4-BE49-F238E27FC236}">
                <a16:creationId xmlns="" xmlns:a16="http://schemas.microsoft.com/office/drawing/2014/main" id="{EA012B98-5F32-4FE3-A592-52443375AB0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8113" t="29597" r="37494" b="33814"/>
          <a:stretch/>
        </p:blipFill>
        <p:spPr>
          <a:xfrm>
            <a:off x="3085907" y="1923798"/>
            <a:ext cx="1316736" cy="1316736"/>
          </a:xfrm>
          <a:prstGeom prst="ellipse">
            <a:avLst/>
          </a:prstGeom>
          <a:effectLst>
            <a:outerShdw blurRad="50800" dist="38100" dir="2700000" algn="tl" rotWithShape="0">
              <a:prstClr val="black">
                <a:alpha val="40000"/>
              </a:prstClr>
            </a:outerShdw>
          </a:effectLst>
        </p:spPr>
      </p:pic>
      <p:pic>
        <p:nvPicPr>
          <p:cNvPr id="18" name="Picture 17" descr="A picture containing animal, invertebrate&#10;&#10;Description automatically generated">
            <a:extLst>
              <a:ext uri="{FF2B5EF4-FFF2-40B4-BE49-F238E27FC236}">
                <a16:creationId xmlns="" xmlns:a16="http://schemas.microsoft.com/office/drawing/2014/main" id="{25E695C2-0660-4487-A2AF-3806B9FF7E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7013" r="27013"/>
          <a:stretch/>
        </p:blipFill>
        <p:spPr>
          <a:xfrm>
            <a:off x="3616697" y="6534191"/>
            <a:ext cx="1316736" cy="1316736"/>
          </a:xfrm>
          <a:prstGeom prst="ellipse">
            <a:avLst/>
          </a:prstGeom>
          <a:effectLst>
            <a:outerShdw blurRad="50800" dist="38100" dir="2700000" algn="tl" rotWithShape="0">
              <a:prstClr val="black">
                <a:alpha val="40000"/>
              </a:prstClr>
            </a:outerShdw>
          </a:effectLst>
        </p:spPr>
      </p:pic>
      <p:pic>
        <p:nvPicPr>
          <p:cNvPr id="27" name="Picture 26" descr="A picture containing outdoor object&#10;&#10;Description automatically generated">
            <a:extLst>
              <a:ext uri="{FF2B5EF4-FFF2-40B4-BE49-F238E27FC236}">
                <a16:creationId xmlns="" xmlns:a16="http://schemas.microsoft.com/office/drawing/2014/main" id="{5CCD2916-16E5-41B8-AD91-3DACFF96E1A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899" r="21899"/>
          <a:stretch/>
        </p:blipFill>
        <p:spPr>
          <a:xfrm>
            <a:off x="10586065" y="6052136"/>
            <a:ext cx="1316736" cy="1316736"/>
          </a:xfrm>
          <a:prstGeom prst="ellipse">
            <a:avLst/>
          </a:prstGeom>
          <a:effectLst>
            <a:outerShdw blurRad="50800" dist="38100" dir="2700000" algn="tl" rotWithShape="0">
              <a:prstClr val="black">
                <a:alpha val="40000"/>
              </a:prstClr>
            </a:outerShdw>
          </a:effectLst>
        </p:spPr>
      </p:pic>
      <p:pic>
        <p:nvPicPr>
          <p:cNvPr id="7" name="Picture 6">
            <a:extLst>
              <a:ext uri="{FF2B5EF4-FFF2-40B4-BE49-F238E27FC236}">
                <a16:creationId xmlns="" xmlns:a16="http://schemas.microsoft.com/office/drawing/2014/main" id="{1F8E95E6-1E80-0F49-929A-CB465A7D7D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52793" y="1724378"/>
            <a:ext cx="1448764" cy="1437788"/>
          </a:xfrm>
          <a:prstGeom prst="rect">
            <a:avLst/>
          </a:prstGeom>
          <a:effectLst>
            <a:glow>
              <a:schemeClr val="bg1">
                <a:lumMod val="65000"/>
                <a:alpha val="40000"/>
              </a:schemeClr>
            </a:glow>
            <a:outerShdw blurRad="50800" dist="50800" dir="5400000" sx="1000" sy="1000" algn="ctr" rotWithShape="0">
              <a:srgbClr val="000000">
                <a:alpha val="43137"/>
              </a:srgbClr>
            </a:outerShdw>
            <a:softEdge rad="0"/>
          </a:effectLst>
        </p:spPr>
      </p:pic>
      <p:cxnSp>
        <p:nvCxnSpPr>
          <p:cNvPr id="30" name="Straight Connector 29">
            <a:extLst>
              <a:ext uri="{FF2B5EF4-FFF2-40B4-BE49-F238E27FC236}">
                <a16:creationId xmlns="" xmlns:a16="http://schemas.microsoft.com/office/drawing/2014/main" id="{02BF3FE0-8ACB-124E-BF0F-E34153460D1A}"/>
              </a:ext>
            </a:extLst>
          </p:cNvPr>
          <p:cNvCxnSpPr>
            <a:cxnSpLocks/>
          </p:cNvCxnSpPr>
          <p:nvPr/>
        </p:nvCxnSpPr>
        <p:spPr>
          <a:xfrm flipV="1">
            <a:off x="8806280" y="2756892"/>
            <a:ext cx="2438156" cy="6936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E1FDFCF0-8BE3-7D47-A98D-45F224646338}"/>
              </a:ext>
            </a:extLst>
          </p:cNvPr>
          <p:cNvSpPr txBox="1"/>
          <p:nvPr/>
        </p:nvSpPr>
        <p:spPr>
          <a:xfrm rot="20658457">
            <a:off x="9322457" y="2655399"/>
            <a:ext cx="1023101" cy="449354"/>
          </a:xfrm>
          <a:prstGeom prst="rect">
            <a:avLst/>
          </a:prstGeom>
          <a:noFill/>
        </p:spPr>
        <p:txBody>
          <a:bodyPr wrap="none" lIns="109723" tIns="54862" rIns="109723" bIns="54862" rtlCol="0">
            <a:spAutoFit/>
          </a:bodyPr>
          <a:lstStyle/>
          <a:p>
            <a:pPr defTabSz="1097236" eaLnBrk="0" fontAlgn="base" hangingPunct="0">
              <a:spcBef>
                <a:spcPct val="0"/>
              </a:spcBef>
              <a:spcAft>
                <a:spcPct val="0"/>
              </a:spcAft>
              <a:defRPr/>
            </a:pPr>
            <a:r>
              <a:rPr lang="en-US" sz="2200" b="1" dirty="0">
                <a:solidFill>
                  <a:srgbClr val="000000"/>
                </a:solidFill>
              </a:rPr>
              <a:t>Cancer</a:t>
            </a:r>
            <a:endParaRPr lang="en-US" sz="2200" b="1" dirty="0">
              <a:solidFill>
                <a:srgbClr val="000000"/>
              </a:solidFill>
              <a:latin typeface="Arial" panose="020B0604020202020204" pitchFamily="34" charset="0"/>
              <a:ea typeface="MS PGothic" panose="020B0600070205080204" pitchFamily="34" charset="-128"/>
            </a:endParaRPr>
          </a:p>
        </p:txBody>
      </p:sp>
      <p:sp>
        <p:nvSpPr>
          <p:cNvPr id="10" name="Flowchart: Connector 9">
            <a:extLst>
              <a:ext uri="{FF2B5EF4-FFF2-40B4-BE49-F238E27FC236}">
                <a16:creationId xmlns="" xmlns:a16="http://schemas.microsoft.com/office/drawing/2014/main" id="{53F8A71C-BA73-40BC-A9FF-B0817EE110BF}"/>
              </a:ext>
            </a:extLst>
          </p:cNvPr>
          <p:cNvSpPr/>
          <p:nvPr/>
        </p:nvSpPr>
        <p:spPr>
          <a:xfrm>
            <a:off x="9758389" y="1064995"/>
            <a:ext cx="1311013" cy="1275053"/>
          </a:xfrm>
          <a:prstGeom prst="flowChartConnector">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109723" tIns="54862" rIns="109723" bIns="54862" rtlCol="0" anchor="ctr"/>
          <a:lstStyle/>
          <a:p>
            <a:pPr algn="ctr" defTabSz="1097236"/>
            <a:endParaRPr lang="en-US" sz="2200">
              <a:solidFill>
                <a:prstClr val="white"/>
              </a:solidFill>
            </a:endParaRPr>
          </a:p>
        </p:txBody>
      </p:sp>
      <p:pic>
        <p:nvPicPr>
          <p:cNvPr id="9" name="Picture 8">
            <a:extLst>
              <a:ext uri="{FF2B5EF4-FFF2-40B4-BE49-F238E27FC236}">
                <a16:creationId xmlns="" xmlns:a16="http://schemas.microsoft.com/office/drawing/2014/main" id="{56E5DC05-0291-4E1F-8EBC-A18A374B978F}"/>
              </a:ext>
            </a:extLst>
          </p:cNvPr>
          <p:cNvPicPr>
            <a:picLocks noChangeAspect="1"/>
          </p:cNvPicPr>
          <p:nvPr/>
        </p:nvPicPr>
        <p:blipFill rotWithShape="1">
          <a:blip r:embed="rId11">
            <a:extLst>
              <a:ext uri="{28A0092B-C50C-407E-A947-70E740481C1C}">
                <a14:useLocalDpi xmlns:a14="http://schemas.microsoft.com/office/drawing/2010/main" val="0"/>
              </a:ext>
            </a:extLst>
          </a:blip>
          <a:srcRect l="52574" t="21729" r="3759" b="20817"/>
          <a:stretch/>
        </p:blipFill>
        <p:spPr>
          <a:xfrm>
            <a:off x="10056948" y="1189175"/>
            <a:ext cx="742968" cy="977555"/>
          </a:xfrm>
          <a:prstGeom prst="rect">
            <a:avLst/>
          </a:prstGeom>
        </p:spPr>
      </p:pic>
    </p:spTree>
    <p:extLst>
      <p:ext uri="{BB962C8B-B14F-4D97-AF65-F5344CB8AC3E}">
        <p14:creationId xmlns:p14="http://schemas.microsoft.com/office/powerpoint/2010/main" val="1129219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A0172C-F5DE-4D10-9287-BC17929F45A3}"/>
              </a:ext>
            </a:extLst>
          </p:cNvPr>
          <p:cNvSpPr>
            <a:spLocks noGrp="1"/>
          </p:cNvSpPr>
          <p:nvPr>
            <p:ph type="title"/>
          </p:nvPr>
        </p:nvSpPr>
        <p:spPr>
          <a:xfrm>
            <a:off x="817962" y="565002"/>
            <a:ext cx="9610049" cy="876300"/>
          </a:xfrm>
        </p:spPr>
        <p:txBody>
          <a:bodyPr/>
          <a:lstStyle/>
          <a:p>
            <a:r>
              <a:rPr lang="en-US" b="1" dirty="0"/>
              <a:t>Key Research Questions</a:t>
            </a:r>
          </a:p>
        </p:txBody>
      </p:sp>
      <p:sp>
        <p:nvSpPr>
          <p:cNvPr id="3" name="Content Placeholder 2">
            <a:extLst>
              <a:ext uri="{FF2B5EF4-FFF2-40B4-BE49-F238E27FC236}">
                <a16:creationId xmlns="" xmlns:a16="http://schemas.microsoft.com/office/drawing/2014/main" id="{7402AB17-12C5-49D5-BC6F-9D5CE0103F1D}"/>
              </a:ext>
            </a:extLst>
          </p:cNvPr>
          <p:cNvSpPr>
            <a:spLocks noGrp="1"/>
          </p:cNvSpPr>
          <p:nvPr>
            <p:ph idx="1"/>
          </p:nvPr>
        </p:nvSpPr>
        <p:spPr>
          <a:xfrm>
            <a:off x="1538344" y="2000922"/>
            <a:ext cx="11887200" cy="5920070"/>
          </a:xfrm>
        </p:spPr>
        <p:txBody>
          <a:bodyPr>
            <a:normAutofit fontScale="92500" lnSpcReduction="20000"/>
          </a:bodyPr>
          <a:lstStyle/>
          <a:p>
            <a:pPr>
              <a:spcBef>
                <a:spcPts val="2880"/>
              </a:spcBef>
            </a:pPr>
            <a:r>
              <a:rPr lang="en-US" sz="2900" b="1" dirty="0"/>
              <a:t>Total organic fluorine analysis</a:t>
            </a:r>
            <a:r>
              <a:rPr lang="en-US" sz="2900" dirty="0"/>
              <a:t> – Are we measuring 90% or 10% of PFAS present in a sample? </a:t>
            </a:r>
          </a:p>
          <a:p>
            <a:pPr>
              <a:spcBef>
                <a:spcPts val="2880"/>
              </a:spcBef>
            </a:pPr>
            <a:r>
              <a:rPr lang="en-US" sz="2900" b="1" dirty="0"/>
              <a:t>Essentiality </a:t>
            </a:r>
            <a:r>
              <a:rPr lang="en-US" sz="2900" dirty="0"/>
              <a:t>–</a:t>
            </a:r>
            <a:r>
              <a:rPr lang="en-US" sz="2900" b="1" dirty="0"/>
              <a:t> </a:t>
            </a:r>
            <a:r>
              <a:rPr lang="en-US" sz="2900" dirty="0"/>
              <a:t>Where are chemicals really needed and where can we replace with safer alternatives? </a:t>
            </a:r>
            <a:r>
              <a:rPr lang="en-US" sz="2200" dirty="0"/>
              <a:t>(</a:t>
            </a:r>
            <a:r>
              <a:rPr lang="en-US" sz="2200" i="1" dirty="0"/>
              <a:t>Cousins et al., 2019)</a:t>
            </a:r>
            <a:endParaRPr lang="en-US" sz="2200" dirty="0"/>
          </a:p>
          <a:p>
            <a:pPr>
              <a:spcBef>
                <a:spcPts val="2880"/>
              </a:spcBef>
            </a:pPr>
            <a:r>
              <a:rPr lang="en-US" sz="2900" b="1" dirty="0"/>
              <a:t>Assessing alternatives </a:t>
            </a:r>
            <a:r>
              <a:rPr lang="en-US" sz="2900" dirty="0"/>
              <a:t>– Are our substitutes safer?</a:t>
            </a:r>
          </a:p>
          <a:p>
            <a:pPr>
              <a:spcBef>
                <a:spcPts val="2880"/>
              </a:spcBef>
            </a:pPr>
            <a:r>
              <a:rPr lang="en-US" sz="2900" b="1" dirty="0"/>
              <a:t>PFAS as a class </a:t>
            </a:r>
            <a:r>
              <a:rPr lang="en-US" sz="2900" dirty="0"/>
              <a:t>–</a:t>
            </a:r>
            <a:r>
              <a:rPr lang="en-US" sz="2900" b="1" dirty="0"/>
              <a:t> </a:t>
            </a:r>
            <a:r>
              <a:rPr lang="en-US" sz="2900" dirty="0"/>
              <a:t>One chemical group or subclasses? </a:t>
            </a:r>
            <a:r>
              <a:rPr lang="en-US" sz="2400" dirty="0"/>
              <a:t>Too many PFAS to do proper toxicity testing (including mixtures)</a:t>
            </a:r>
          </a:p>
          <a:p>
            <a:pPr lvl="1"/>
            <a:r>
              <a:rPr lang="en-US" sz="2400" dirty="0"/>
              <a:t>The National Academy of Sciences, Engineering, and Medicine (NASEM) recently addressed hazards to Organo-Halogen Flame retardants in a report to the Consumer Product Safety Commission (CPSC – 7/24/2019).</a:t>
            </a:r>
          </a:p>
          <a:p>
            <a:pPr lvl="2"/>
            <a:r>
              <a:rPr lang="en-US" sz="1900" dirty="0"/>
              <a:t>NASEM strongly endorsed the use of subclasses of </a:t>
            </a:r>
            <a:r>
              <a:rPr lang="en-US" sz="1900" dirty="0" err="1"/>
              <a:t>organohalogens</a:t>
            </a:r>
            <a:r>
              <a:rPr lang="en-US" sz="1900" dirty="0"/>
              <a:t> in hazard assessment along with the use of alternative toxicological approaches.</a:t>
            </a:r>
          </a:p>
          <a:p>
            <a:pPr lvl="1">
              <a:spcBef>
                <a:spcPts val="2880"/>
              </a:spcBef>
            </a:pPr>
            <a:r>
              <a:rPr lang="en-US" sz="2400" dirty="0">
                <a:solidFill>
                  <a:srgbClr val="FF0000"/>
                </a:solidFill>
              </a:rPr>
              <a:t>Regulate PFAS as A Class (</a:t>
            </a:r>
            <a:r>
              <a:rPr lang="en-US" sz="2400" i="1" dirty="0"/>
              <a:t>(Kwiatkowski et al., ES&amp;T Lett. 2020)</a:t>
            </a:r>
          </a:p>
          <a:p>
            <a:pPr lvl="1">
              <a:spcBef>
                <a:spcPts val="2880"/>
              </a:spcBef>
            </a:pPr>
            <a:r>
              <a:rPr lang="en-US" sz="2400" dirty="0">
                <a:solidFill>
                  <a:srgbClr val="FF0000"/>
                </a:solidFill>
              </a:rPr>
              <a:t>Regulate PFAS as Subclasses </a:t>
            </a:r>
            <a:r>
              <a:rPr lang="en-US" sz="2400" i="1" dirty="0"/>
              <a:t>(Cousins et al., Env. Sci, </a:t>
            </a:r>
            <a:r>
              <a:rPr lang="en-US" sz="2400" i="1" dirty="0" err="1"/>
              <a:t>Processes&amp;Impacts</a:t>
            </a:r>
            <a:r>
              <a:rPr lang="en-US" sz="2400" i="1" dirty="0"/>
              <a:t>, 2020)</a:t>
            </a:r>
          </a:p>
          <a:p>
            <a:pPr lvl="1">
              <a:spcBef>
                <a:spcPts val="2880"/>
              </a:spcBef>
            </a:pPr>
            <a:endParaRPr lang="en-US" sz="2400" dirty="0">
              <a:solidFill>
                <a:srgbClr val="FF0000"/>
              </a:solidFill>
            </a:endParaRPr>
          </a:p>
          <a:p>
            <a:pPr>
              <a:spcBef>
                <a:spcPts val="2880"/>
              </a:spcBef>
            </a:pPr>
            <a:endParaRPr lang="en-US" sz="2900" dirty="0"/>
          </a:p>
        </p:txBody>
      </p:sp>
    </p:spTree>
    <p:extLst>
      <p:ext uri="{BB962C8B-B14F-4D97-AF65-F5344CB8AC3E}">
        <p14:creationId xmlns:p14="http://schemas.microsoft.com/office/powerpoint/2010/main" val="2313267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16F0ED-2D43-476A-9BAD-4194DA5A989B}"/>
              </a:ext>
            </a:extLst>
          </p:cNvPr>
          <p:cNvSpPr>
            <a:spLocks noGrp="1"/>
          </p:cNvSpPr>
          <p:nvPr>
            <p:ph type="title"/>
          </p:nvPr>
        </p:nvSpPr>
        <p:spPr>
          <a:xfrm>
            <a:off x="738230" y="1011447"/>
            <a:ext cx="12618720" cy="1590676"/>
          </a:xfrm>
        </p:spPr>
        <p:txBody>
          <a:bodyPr>
            <a:normAutofit fontScale="90000"/>
          </a:bodyPr>
          <a:lstStyle/>
          <a:p>
            <a:r>
              <a:rPr lang="en-US" sz="6400" b="1" i="1" dirty="0"/>
              <a:t>THANK YOU!!!</a:t>
            </a:r>
            <a:r>
              <a:rPr lang="en-US" dirty="0"/>
              <a:t/>
            </a:r>
            <a:br>
              <a:rPr lang="en-US" dirty="0"/>
            </a:br>
            <a:r>
              <a:rPr lang="en-US" dirty="0"/>
              <a:t/>
            </a:r>
            <a:br>
              <a:rPr lang="en-US" dirty="0"/>
            </a:br>
            <a:r>
              <a:rPr lang="en-US" dirty="0"/>
              <a:t>	</a:t>
            </a:r>
          </a:p>
        </p:txBody>
      </p:sp>
      <p:pic>
        <p:nvPicPr>
          <p:cNvPr id="4" name="Content Placeholder 3">
            <a:extLst>
              <a:ext uri="{FF2B5EF4-FFF2-40B4-BE49-F238E27FC236}">
                <a16:creationId xmlns="" xmlns:a16="http://schemas.microsoft.com/office/drawing/2014/main" id="{9F04903C-5063-4195-97D3-92CA9D4E526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76970" y="1011445"/>
            <a:ext cx="7315200" cy="4343400"/>
          </a:xfrm>
          <a:prstGeom prst="rect">
            <a:avLst/>
          </a:prstGeom>
        </p:spPr>
      </p:pic>
      <p:pic>
        <p:nvPicPr>
          <p:cNvPr id="6" name="Content Placeholder 3">
            <a:extLst>
              <a:ext uri="{FF2B5EF4-FFF2-40B4-BE49-F238E27FC236}">
                <a16:creationId xmlns="" xmlns:a16="http://schemas.microsoft.com/office/drawing/2014/main" id="{4B61F951-37AB-42DB-9739-2F07C0A0F0B6}"/>
              </a:ext>
            </a:extLst>
          </p:cNvPr>
          <p:cNvPicPr>
            <a:picLocks noChangeAspect="1"/>
          </p:cNvPicPr>
          <p:nvPr/>
        </p:nvPicPr>
        <p:blipFill>
          <a:blip r:embed="rId3"/>
          <a:stretch>
            <a:fillRect/>
          </a:stretch>
        </p:blipFill>
        <p:spPr>
          <a:xfrm>
            <a:off x="738232" y="4376537"/>
            <a:ext cx="4788367" cy="2480090"/>
          </a:xfrm>
          <a:prstGeom prst="rect">
            <a:avLst/>
          </a:prstGeom>
        </p:spPr>
      </p:pic>
    </p:spTree>
    <p:extLst>
      <p:ext uri="{BB962C8B-B14F-4D97-AF65-F5344CB8AC3E}">
        <p14:creationId xmlns:p14="http://schemas.microsoft.com/office/powerpoint/2010/main" val="3960601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93ECB2-E052-42A9-AB72-6658D2D861D1}"/>
              </a:ext>
            </a:extLst>
          </p:cNvPr>
          <p:cNvSpPr>
            <a:spLocks noGrp="1"/>
          </p:cNvSpPr>
          <p:nvPr>
            <p:ph type="ctrTitle"/>
          </p:nvPr>
        </p:nvSpPr>
        <p:spPr>
          <a:xfrm>
            <a:off x="1726918" y="2013311"/>
            <a:ext cx="10846082" cy="2517871"/>
          </a:xfrm>
        </p:spPr>
        <p:txBody>
          <a:bodyPr/>
          <a:lstStyle/>
          <a:p>
            <a:r>
              <a:rPr lang="en-US" sz="4800" dirty="0"/>
              <a:t>Chemical Classes: Concepts from The National Academy of Sciences and Biomonitoring California</a:t>
            </a:r>
          </a:p>
        </p:txBody>
      </p:sp>
      <p:sp>
        <p:nvSpPr>
          <p:cNvPr id="3" name="Subtitle 2">
            <a:extLst>
              <a:ext uri="{FF2B5EF4-FFF2-40B4-BE49-F238E27FC236}">
                <a16:creationId xmlns="" xmlns:a16="http://schemas.microsoft.com/office/drawing/2014/main" id="{4F48878C-8C0D-44A0-B6FF-C024CEB73914}"/>
              </a:ext>
            </a:extLst>
          </p:cNvPr>
          <p:cNvSpPr>
            <a:spLocks noGrp="1"/>
          </p:cNvSpPr>
          <p:nvPr>
            <p:ph type="subTitle" idx="1"/>
          </p:nvPr>
        </p:nvSpPr>
        <p:spPr>
          <a:xfrm>
            <a:off x="3215886" y="4957355"/>
            <a:ext cx="8198008" cy="1524738"/>
          </a:xfrm>
        </p:spPr>
        <p:txBody>
          <a:bodyPr>
            <a:normAutofit lnSpcReduction="10000"/>
          </a:bodyPr>
          <a:lstStyle/>
          <a:p>
            <a:r>
              <a:rPr lang="en-US" sz="2900" dirty="0"/>
              <a:t>Gina M. Solomon, M.D., M.P.H.</a:t>
            </a:r>
          </a:p>
          <a:p>
            <a:r>
              <a:rPr lang="en-US" sz="2900" dirty="0"/>
              <a:t>Principal Investigator, Public Health Institute</a:t>
            </a:r>
          </a:p>
          <a:p>
            <a:r>
              <a:rPr lang="en-US" sz="2900" dirty="0"/>
              <a:t>Clinical Professor, U.C. San Francisco</a:t>
            </a:r>
          </a:p>
        </p:txBody>
      </p:sp>
    </p:spTree>
    <p:extLst>
      <p:ext uri="{BB962C8B-B14F-4D97-AF65-F5344CB8AC3E}">
        <p14:creationId xmlns:p14="http://schemas.microsoft.com/office/powerpoint/2010/main" val="29246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3A23144-E123-4C37-B40E-CE986AB698BC}"/>
              </a:ext>
            </a:extLst>
          </p:cNvPr>
          <p:cNvSpPr>
            <a:spLocks noGrp="1"/>
          </p:cNvSpPr>
          <p:nvPr>
            <p:ph type="title"/>
          </p:nvPr>
        </p:nvSpPr>
        <p:spPr/>
        <p:txBody>
          <a:bodyPr>
            <a:normAutofit/>
          </a:bodyPr>
          <a:lstStyle/>
          <a:p>
            <a:r>
              <a:rPr lang="en-US" dirty="0"/>
              <a:t>National Academy of Sciences on Chemical Classes</a:t>
            </a:r>
          </a:p>
        </p:txBody>
      </p:sp>
      <p:sp>
        <p:nvSpPr>
          <p:cNvPr id="6" name="Content Placeholder 5">
            <a:extLst>
              <a:ext uri="{FF2B5EF4-FFF2-40B4-BE49-F238E27FC236}">
                <a16:creationId xmlns="" xmlns:a16="http://schemas.microsoft.com/office/drawing/2014/main" id="{F8A0888C-B777-48A8-904A-36A36DCFEA57}"/>
              </a:ext>
            </a:extLst>
          </p:cNvPr>
          <p:cNvSpPr>
            <a:spLocks noGrp="1"/>
          </p:cNvSpPr>
          <p:nvPr>
            <p:ph sz="half" idx="1"/>
          </p:nvPr>
        </p:nvSpPr>
        <p:spPr>
          <a:xfrm>
            <a:off x="1645920" y="2847958"/>
            <a:ext cx="7175352" cy="4700642"/>
          </a:xfrm>
        </p:spPr>
        <p:txBody>
          <a:bodyPr>
            <a:normAutofit/>
          </a:bodyPr>
          <a:lstStyle/>
          <a:p>
            <a:r>
              <a:rPr lang="en-US" sz="2900" dirty="0"/>
              <a:t>Released in June 2019</a:t>
            </a:r>
          </a:p>
          <a:p>
            <a:r>
              <a:rPr lang="en-US" sz="2900" dirty="0"/>
              <a:t>Committee formed at the request of the Consumer Product Safety Commission (CPSC)</a:t>
            </a:r>
          </a:p>
          <a:p>
            <a:r>
              <a:rPr lang="en-US" sz="2900" dirty="0"/>
              <a:t>Triggered by an NGO petition</a:t>
            </a:r>
          </a:p>
        </p:txBody>
      </p:sp>
      <p:pic>
        <p:nvPicPr>
          <p:cNvPr id="4" name="Content Placeholder 3" descr="Image of the cover of the National Academy of Science report titled: A Class Approach to Hazard Assessment of Organohalogen Flame Retardants, from 2019.">
            <a:extLst>
              <a:ext uri="{FF2B5EF4-FFF2-40B4-BE49-F238E27FC236}">
                <a16:creationId xmlns="" xmlns:a16="http://schemas.microsoft.com/office/drawing/2014/main" id="{695651CA-9ED5-4FB2-9288-649BDC866CBB}"/>
              </a:ext>
            </a:extLst>
          </p:cNvPr>
          <p:cNvPicPr>
            <a:picLocks noGrp="1" noChangeAspect="1"/>
          </p:cNvPicPr>
          <p:nvPr>
            <p:ph sz="half" idx="2"/>
          </p:nvPr>
        </p:nvPicPr>
        <p:blipFill>
          <a:blip r:embed="rId3"/>
          <a:stretch>
            <a:fillRect/>
          </a:stretch>
        </p:blipFill>
        <p:spPr>
          <a:xfrm>
            <a:off x="9054984" y="2512360"/>
            <a:ext cx="3628282" cy="4700642"/>
          </a:xfrm>
          <a:prstGeom prst="rect">
            <a:avLst/>
          </a:prstGeom>
        </p:spPr>
      </p:pic>
    </p:spTree>
    <p:extLst>
      <p:ext uri="{BB962C8B-B14F-4D97-AF65-F5344CB8AC3E}">
        <p14:creationId xmlns:p14="http://schemas.microsoft.com/office/powerpoint/2010/main" val="3215552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13167360" cy="1194434"/>
          </a:xfrm>
        </p:spPr>
        <p:txBody>
          <a:bodyPr/>
          <a:lstStyle/>
          <a:p>
            <a:r>
              <a:rPr lang="en-US" dirty="0" smtClean="0">
                <a:solidFill>
                  <a:srgbClr val="000066"/>
                </a:solidFill>
              </a:rPr>
              <a:t>Thank you to our sponsors!</a:t>
            </a:r>
            <a:endParaRPr lang="en-US" dirty="0">
              <a:solidFill>
                <a:srgbClr val="000066"/>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9698222" cy="4272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Clapping hands emoji clipart. Free download transparent .PNG | Creazil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715000"/>
            <a:ext cx="6882908" cy="2270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3353C06-1C34-4ACF-8E76-5F1B1ED06260}" type="slidenum">
              <a:rPr lang="en-US" smtClean="0"/>
              <a:t>3</a:t>
            </a:fld>
            <a:endParaRPr lang="en-US"/>
          </a:p>
        </p:txBody>
      </p:sp>
    </p:spTree>
    <p:extLst>
      <p:ext uri="{BB962C8B-B14F-4D97-AF65-F5344CB8AC3E}">
        <p14:creationId xmlns:p14="http://schemas.microsoft.com/office/powerpoint/2010/main" val="662057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B2320F-C074-4F6E-9EFC-AE3C77028C7B}"/>
              </a:ext>
            </a:extLst>
          </p:cNvPr>
          <p:cNvSpPr>
            <a:spLocks noGrp="1"/>
          </p:cNvSpPr>
          <p:nvPr>
            <p:ph type="title"/>
          </p:nvPr>
        </p:nvSpPr>
        <p:spPr/>
        <p:txBody>
          <a:bodyPr/>
          <a:lstStyle/>
          <a:p>
            <a:r>
              <a:rPr lang="en-US" dirty="0"/>
              <a:t>Committee Findings</a:t>
            </a:r>
          </a:p>
        </p:txBody>
      </p:sp>
      <p:sp>
        <p:nvSpPr>
          <p:cNvPr id="3" name="Content Placeholder 2">
            <a:extLst>
              <a:ext uri="{FF2B5EF4-FFF2-40B4-BE49-F238E27FC236}">
                <a16:creationId xmlns="" xmlns:a16="http://schemas.microsoft.com/office/drawing/2014/main" id="{8FC9F29B-65BB-46FA-8404-4E0AF17CF7F7}"/>
              </a:ext>
            </a:extLst>
          </p:cNvPr>
          <p:cNvSpPr>
            <a:spLocks noGrp="1"/>
          </p:cNvSpPr>
          <p:nvPr>
            <p:ph idx="1"/>
          </p:nvPr>
        </p:nvSpPr>
        <p:spPr>
          <a:xfrm>
            <a:off x="1645920" y="1796529"/>
            <a:ext cx="12317506" cy="4739130"/>
          </a:xfrm>
        </p:spPr>
        <p:txBody>
          <a:bodyPr>
            <a:normAutofit/>
          </a:bodyPr>
          <a:lstStyle/>
          <a:p>
            <a:pPr marL="0" indent="0">
              <a:buNone/>
            </a:pPr>
            <a:r>
              <a:rPr lang="en-US" sz="2900" dirty="0"/>
              <a:t>Evaluating one chemical at a time has problems:</a:t>
            </a:r>
          </a:p>
          <a:p>
            <a:pPr marL="548618" indent="-548618">
              <a:buFont typeface="+mj-lt"/>
              <a:buAutoNum type="arabicPeriod"/>
            </a:pPr>
            <a:r>
              <a:rPr lang="en-US" sz="2900" dirty="0"/>
              <a:t>Chemicals with insufficient data are often considered not hazardous</a:t>
            </a:r>
          </a:p>
          <a:p>
            <a:pPr marL="548618" indent="-548618">
              <a:buFont typeface="+mj-lt"/>
              <a:buAutoNum type="arabicPeriod"/>
            </a:pPr>
            <a:r>
              <a:rPr lang="en-US" sz="2900" dirty="0"/>
              <a:t>Untested chemicals are often substituted for known hazardous chemicals</a:t>
            </a:r>
          </a:p>
          <a:p>
            <a:pPr marL="548618" indent="-548618">
              <a:buFont typeface="+mj-lt"/>
              <a:buAutoNum type="arabicPeriod"/>
            </a:pPr>
            <a:r>
              <a:rPr lang="en-US" sz="2900" dirty="0"/>
              <a:t>Cumulative exposure and risk are often ignored</a:t>
            </a:r>
          </a:p>
          <a:p>
            <a:pPr marL="0" indent="0">
              <a:buNone/>
            </a:pPr>
            <a:r>
              <a:rPr lang="en-US" sz="2900" dirty="0"/>
              <a:t>“Ultimately, the sheer number of chemicals in use today demands a new approach to risk assessment.”</a:t>
            </a:r>
          </a:p>
        </p:txBody>
      </p:sp>
      <p:pic>
        <p:nvPicPr>
          <p:cNvPr id="4" name="Picture 3" descr="Photograph of the cover of the National Academies of Science report titled Science and Decisions: Advancing Risk Assessment, from 2008.">
            <a:extLst>
              <a:ext uri="{FF2B5EF4-FFF2-40B4-BE49-F238E27FC236}">
                <a16:creationId xmlns="" xmlns:a16="http://schemas.microsoft.com/office/drawing/2014/main" id="{FC7872AA-D0E1-4A4A-8633-B69AC4517AD5}"/>
              </a:ext>
            </a:extLst>
          </p:cNvPr>
          <p:cNvPicPr>
            <a:picLocks noChangeAspect="1"/>
          </p:cNvPicPr>
          <p:nvPr/>
        </p:nvPicPr>
        <p:blipFill>
          <a:blip r:embed="rId3"/>
          <a:stretch>
            <a:fillRect/>
          </a:stretch>
        </p:blipFill>
        <p:spPr>
          <a:xfrm>
            <a:off x="7996724" y="5499829"/>
            <a:ext cx="1906014" cy="2723483"/>
          </a:xfrm>
          <a:prstGeom prst="rect">
            <a:avLst/>
          </a:prstGeom>
        </p:spPr>
      </p:pic>
      <p:pic>
        <p:nvPicPr>
          <p:cNvPr id="5" name="Picture 4" descr="Photograph of the cover of the National Academies of Science report titled Phthalates and Cumulative Risk Assessment, dated 2008.">
            <a:extLst>
              <a:ext uri="{FF2B5EF4-FFF2-40B4-BE49-F238E27FC236}">
                <a16:creationId xmlns="" xmlns:a16="http://schemas.microsoft.com/office/drawing/2014/main" id="{31BE564D-4F30-4BC9-A868-62375CAD01FE}"/>
              </a:ext>
            </a:extLst>
          </p:cNvPr>
          <p:cNvPicPr>
            <a:picLocks noChangeAspect="1"/>
          </p:cNvPicPr>
          <p:nvPr/>
        </p:nvPicPr>
        <p:blipFill>
          <a:blip r:embed="rId4"/>
          <a:stretch>
            <a:fillRect/>
          </a:stretch>
        </p:blipFill>
        <p:spPr>
          <a:xfrm>
            <a:off x="5829381" y="5506119"/>
            <a:ext cx="1804214" cy="2736061"/>
          </a:xfrm>
          <a:prstGeom prst="rect">
            <a:avLst/>
          </a:prstGeom>
        </p:spPr>
      </p:pic>
      <p:pic>
        <p:nvPicPr>
          <p:cNvPr id="6" name="Picture 5" descr="Photograph of the cover of the National Academies of Science report titled Sustainability and the U.S. EPA, dated 2011.">
            <a:extLst>
              <a:ext uri="{FF2B5EF4-FFF2-40B4-BE49-F238E27FC236}">
                <a16:creationId xmlns="" xmlns:a16="http://schemas.microsoft.com/office/drawing/2014/main" id="{D689831B-1AAB-4EB6-9B8A-1823C2EE8407}"/>
              </a:ext>
            </a:extLst>
          </p:cNvPr>
          <p:cNvPicPr>
            <a:picLocks noChangeAspect="1"/>
          </p:cNvPicPr>
          <p:nvPr/>
        </p:nvPicPr>
        <p:blipFill>
          <a:blip r:embed="rId5"/>
          <a:stretch>
            <a:fillRect/>
          </a:stretch>
        </p:blipFill>
        <p:spPr>
          <a:xfrm>
            <a:off x="10265863" y="5487250"/>
            <a:ext cx="1820724" cy="2736061"/>
          </a:xfrm>
          <a:prstGeom prst="rect">
            <a:avLst/>
          </a:prstGeom>
        </p:spPr>
      </p:pic>
      <p:pic>
        <p:nvPicPr>
          <p:cNvPr id="7" name="Picture 6" descr="Photograph of the cover of the National Academies of Science report titled A Framework to Guide Selection of Chemical Alternatives from 2014.">
            <a:extLst>
              <a:ext uri="{FF2B5EF4-FFF2-40B4-BE49-F238E27FC236}">
                <a16:creationId xmlns="" xmlns:a16="http://schemas.microsoft.com/office/drawing/2014/main" id="{EEA62D58-7722-41AC-93B6-C0F58FF5DF0E}"/>
              </a:ext>
            </a:extLst>
          </p:cNvPr>
          <p:cNvPicPr>
            <a:picLocks noChangeAspect="1"/>
          </p:cNvPicPr>
          <p:nvPr/>
        </p:nvPicPr>
        <p:blipFill>
          <a:blip r:embed="rId6"/>
          <a:stretch>
            <a:fillRect/>
          </a:stretch>
        </p:blipFill>
        <p:spPr>
          <a:xfrm>
            <a:off x="12369754" y="5487249"/>
            <a:ext cx="2113741" cy="2736061"/>
          </a:xfrm>
          <a:prstGeom prst="rect">
            <a:avLst/>
          </a:prstGeom>
        </p:spPr>
      </p:pic>
      <p:sp>
        <p:nvSpPr>
          <p:cNvPr id="8" name="TextBox 7">
            <a:extLst>
              <a:ext uri="{FF2B5EF4-FFF2-40B4-BE49-F238E27FC236}">
                <a16:creationId xmlns="" xmlns:a16="http://schemas.microsoft.com/office/drawing/2014/main" id="{9BC54EF9-F732-415E-AE04-FE8EB56B6C8D}"/>
              </a:ext>
            </a:extLst>
          </p:cNvPr>
          <p:cNvSpPr txBox="1"/>
          <p:nvPr/>
        </p:nvSpPr>
        <p:spPr>
          <a:xfrm>
            <a:off x="1902266" y="5921099"/>
            <a:ext cx="3403714" cy="1588127"/>
          </a:xfrm>
          <a:prstGeom prst="rect">
            <a:avLst/>
          </a:prstGeom>
          <a:noFill/>
        </p:spPr>
        <p:txBody>
          <a:bodyPr wrap="square" lIns="109723" tIns="54862" rIns="109723" bIns="54862" rtlCol="0">
            <a:spAutoFit/>
          </a:bodyPr>
          <a:lstStyle/>
          <a:p>
            <a:pPr defTabSz="548618"/>
            <a:r>
              <a:rPr lang="en-US" sz="2400" dirty="0">
                <a:solidFill>
                  <a:prstClr val="black"/>
                </a:solidFill>
              </a:rPr>
              <a:t>The report emphasizes that these findings are consistent with multiple prior NAS reports:</a:t>
            </a:r>
          </a:p>
        </p:txBody>
      </p:sp>
    </p:spTree>
    <p:extLst>
      <p:ext uri="{BB962C8B-B14F-4D97-AF65-F5344CB8AC3E}">
        <p14:creationId xmlns:p14="http://schemas.microsoft.com/office/powerpoint/2010/main" val="1836118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400" dirty="0"/>
              <a:t>A Class Approach</a:t>
            </a:r>
          </a:p>
        </p:txBody>
      </p:sp>
      <p:sp>
        <p:nvSpPr>
          <p:cNvPr id="3" name="Content Placeholder 2"/>
          <p:cNvSpPr>
            <a:spLocks noGrp="1"/>
          </p:cNvSpPr>
          <p:nvPr>
            <p:ph idx="1"/>
          </p:nvPr>
        </p:nvSpPr>
        <p:spPr>
          <a:xfrm>
            <a:off x="1645920" y="2388200"/>
            <a:ext cx="11822654" cy="4652682"/>
          </a:xfrm>
        </p:spPr>
        <p:txBody>
          <a:bodyPr/>
          <a:lstStyle/>
          <a:p>
            <a:pPr marL="0" indent="0">
              <a:buNone/>
            </a:pPr>
            <a:r>
              <a:rPr lang="en-US" sz="3800" i="1" dirty="0"/>
              <a:t>“The committee concluded that a science-based class approach does not necessarily require one to evaluate a large chemical group as a single entity for hazard assessment…</a:t>
            </a:r>
            <a:r>
              <a:rPr lang="en-US" sz="3800" b="1" i="1" dirty="0"/>
              <a:t>an approach that divides a large group into smaller units (or subclasses) … is still a class approach.” </a:t>
            </a:r>
          </a:p>
        </p:txBody>
      </p:sp>
      <p:sp>
        <p:nvSpPr>
          <p:cNvPr id="4" name="TextBox 3">
            <a:extLst>
              <a:ext uri="{FF2B5EF4-FFF2-40B4-BE49-F238E27FC236}">
                <a16:creationId xmlns="" xmlns:a16="http://schemas.microsoft.com/office/drawing/2014/main" id="{66E96F33-8334-4A3D-B507-FDE63E8887E5}"/>
              </a:ext>
            </a:extLst>
          </p:cNvPr>
          <p:cNvSpPr txBox="1"/>
          <p:nvPr/>
        </p:nvSpPr>
        <p:spPr>
          <a:xfrm>
            <a:off x="10633642" y="7040880"/>
            <a:ext cx="1550233" cy="449354"/>
          </a:xfrm>
          <a:prstGeom prst="rect">
            <a:avLst/>
          </a:prstGeom>
          <a:noFill/>
        </p:spPr>
        <p:txBody>
          <a:bodyPr wrap="none" lIns="109723" tIns="54862" rIns="109723" bIns="54862" rtlCol="0">
            <a:spAutoFit/>
          </a:bodyPr>
          <a:lstStyle/>
          <a:p>
            <a:pPr defTabSz="548618"/>
            <a:r>
              <a:rPr lang="en-US" sz="2200" dirty="0">
                <a:solidFill>
                  <a:prstClr val="black"/>
                </a:solidFill>
              </a:rPr>
              <a:t>Report p. 8</a:t>
            </a:r>
          </a:p>
        </p:txBody>
      </p:sp>
    </p:spTree>
    <p:extLst>
      <p:ext uri="{BB962C8B-B14F-4D97-AF65-F5344CB8AC3E}">
        <p14:creationId xmlns:p14="http://schemas.microsoft.com/office/powerpoint/2010/main" val="504843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494848" y="1998649"/>
            <a:ext cx="12732690" cy="4998499"/>
          </a:xfrm>
        </p:spPr>
        <p:txBody>
          <a:bodyPr>
            <a:normAutofit/>
          </a:bodyPr>
          <a:lstStyle/>
          <a:p>
            <a:pPr marL="0" indent="0">
              <a:spcAft>
                <a:spcPts val="2880"/>
              </a:spcAft>
              <a:buNone/>
            </a:pPr>
            <a:r>
              <a:rPr lang="en-US" sz="4800" i="1" dirty="0"/>
              <a:t>“The Committee….concluded that the best approach is to define subclasses as broadly as is feasible for the analysis; </a:t>
            </a:r>
            <a:r>
              <a:rPr lang="en-US" sz="4800" b="1" i="1" dirty="0"/>
              <a:t>defining subclasses too narrowly could defeat the purpose of a class approach to hazard assessment</a:t>
            </a:r>
            <a:r>
              <a:rPr lang="en-US" sz="4800" i="1" dirty="0"/>
              <a:t>.”</a:t>
            </a:r>
            <a:endParaRPr lang="en-US" sz="4800" i="1" dirty="0">
              <a:solidFill>
                <a:schemeClr val="tx1"/>
              </a:solidFill>
            </a:endParaRPr>
          </a:p>
        </p:txBody>
      </p:sp>
      <p:sp>
        <p:nvSpPr>
          <p:cNvPr id="2" name="Title 1"/>
          <p:cNvSpPr>
            <a:spLocks noGrp="1"/>
          </p:cNvSpPr>
          <p:nvPr>
            <p:ph type="title"/>
          </p:nvPr>
        </p:nvSpPr>
        <p:spPr>
          <a:xfrm>
            <a:off x="1494848" y="546652"/>
            <a:ext cx="12404034" cy="1371600"/>
          </a:xfrm>
        </p:spPr>
        <p:txBody>
          <a:bodyPr>
            <a:normAutofit/>
          </a:bodyPr>
          <a:lstStyle/>
          <a:p>
            <a:r>
              <a:rPr lang="en-US" sz="5000" dirty="0"/>
              <a:t>Strategy for Defining Sub-Classes</a:t>
            </a:r>
          </a:p>
        </p:txBody>
      </p:sp>
      <p:sp>
        <p:nvSpPr>
          <p:cNvPr id="4" name="TextBox 3">
            <a:extLst>
              <a:ext uri="{FF2B5EF4-FFF2-40B4-BE49-F238E27FC236}">
                <a16:creationId xmlns="" xmlns:a16="http://schemas.microsoft.com/office/drawing/2014/main" id="{1EFD4D28-B1A5-449E-B83C-EE1EE9CA1CA7}"/>
              </a:ext>
            </a:extLst>
          </p:cNvPr>
          <p:cNvSpPr txBox="1"/>
          <p:nvPr/>
        </p:nvSpPr>
        <p:spPr>
          <a:xfrm>
            <a:off x="9785743" y="6603630"/>
            <a:ext cx="1550233" cy="449354"/>
          </a:xfrm>
          <a:prstGeom prst="rect">
            <a:avLst/>
          </a:prstGeom>
          <a:noFill/>
        </p:spPr>
        <p:txBody>
          <a:bodyPr wrap="none" lIns="109723" tIns="54862" rIns="109723" bIns="54862" rtlCol="0">
            <a:spAutoFit/>
          </a:bodyPr>
          <a:lstStyle/>
          <a:p>
            <a:pPr defTabSz="548618"/>
            <a:r>
              <a:rPr lang="en-US" sz="2200" dirty="0">
                <a:solidFill>
                  <a:prstClr val="black"/>
                </a:solidFill>
              </a:rPr>
              <a:t>Report p. 2</a:t>
            </a:r>
          </a:p>
        </p:txBody>
      </p:sp>
    </p:spTree>
    <p:extLst>
      <p:ext uri="{BB962C8B-B14F-4D97-AF65-F5344CB8AC3E}">
        <p14:creationId xmlns:p14="http://schemas.microsoft.com/office/powerpoint/2010/main" val="1741622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03A0C3-D04D-410A-A67B-89D5603EA83C}"/>
              </a:ext>
            </a:extLst>
          </p:cNvPr>
          <p:cNvSpPr>
            <a:spLocks noGrp="1"/>
          </p:cNvSpPr>
          <p:nvPr>
            <p:ph type="title"/>
          </p:nvPr>
        </p:nvSpPr>
        <p:spPr/>
        <p:txBody>
          <a:bodyPr/>
          <a:lstStyle/>
          <a:p>
            <a:r>
              <a:rPr lang="en-US" dirty="0"/>
              <a:t>Define Sub-Classes</a:t>
            </a:r>
          </a:p>
        </p:txBody>
      </p:sp>
      <p:sp>
        <p:nvSpPr>
          <p:cNvPr id="3" name="Content Placeholder 2">
            <a:extLst>
              <a:ext uri="{FF2B5EF4-FFF2-40B4-BE49-F238E27FC236}">
                <a16:creationId xmlns="" xmlns:a16="http://schemas.microsoft.com/office/drawing/2014/main" id="{CF4F7959-EFEF-4335-93A1-80DB59C79BFA}"/>
              </a:ext>
            </a:extLst>
          </p:cNvPr>
          <p:cNvSpPr>
            <a:spLocks noGrp="1"/>
          </p:cNvSpPr>
          <p:nvPr>
            <p:ph idx="1"/>
          </p:nvPr>
        </p:nvSpPr>
        <p:spPr>
          <a:xfrm>
            <a:off x="1347878" y="1973809"/>
            <a:ext cx="7190531" cy="5340359"/>
          </a:xfrm>
        </p:spPr>
        <p:txBody>
          <a:bodyPr>
            <a:normAutofit/>
          </a:bodyPr>
          <a:lstStyle/>
          <a:p>
            <a:r>
              <a:rPr lang="en-US" sz="2900" dirty="0"/>
              <a:t>Grouped the OFR inventory on the basis of predicted biologic activity (such as GABA receptors, aromatase activity, and ER/AR modulators); 8 biology-informed categories identified.</a:t>
            </a:r>
          </a:p>
          <a:p>
            <a:pPr lvl="0"/>
            <a:r>
              <a:rPr lang="en-US" sz="2900" dirty="0"/>
              <a:t>Merged structural and biological information.</a:t>
            </a:r>
          </a:p>
          <a:p>
            <a:pPr lvl="0"/>
            <a:r>
              <a:rPr lang="en-US" sz="2900" dirty="0"/>
              <a:t>14 biological/structural subclasses, containing 4-22 members.</a:t>
            </a:r>
          </a:p>
          <a:p>
            <a:pPr lvl="0"/>
            <a:r>
              <a:rPr lang="en-US" sz="2900" dirty="0"/>
              <a:t>Some chemicals in more than one class. </a:t>
            </a:r>
          </a:p>
        </p:txBody>
      </p:sp>
      <p:sp>
        <p:nvSpPr>
          <p:cNvPr id="6" name="TextBox 5">
            <a:extLst>
              <a:ext uri="{FF2B5EF4-FFF2-40B4-BE49-F238E27FC236}">
                <a16:creationId xmlns="" xmlns:a16="http://schemas.microsoft.com/office/drawing/2014/main" id="{08E0E229-F7F5-4C1B-B813-067E17844D99}"/>
              </a:ext>
            </a:extLst>
          </p:cNvPr>
          <p:cNvSpPr txBox="1"/>
          <p:nvPr/>
        </p:nvSpPr>
        <p:spPr>
          <a:xfrm>
            <a:off x="8326418" y="6751163"/>
            <a:ext cx="5997886" cy="406265"/>
          </a:xfrm>
          <a:prstGeom prst="rect">
            <a:avLst/>
          </a:prstGeom>
          <a:noFill/>
        </p:spPr>
        <p:txBody>
          <a:bodyPr wrap="square" lIns="109723" tIns="54862" rIns="109723" bIns="54862" rtlCol="0">
            <a:spAutoFit/>
          </a:bodyPr>
          <a:lstStyle/>
          <a:p>
            <a:pPr defTabSz="548618"/>
            <a:r>
              <a:rPr lang="en-US" sz="1900" dirty="0">
                <a:solidFill>
                  <a:prstClr val="black"/>
                </a:solidFill>
              </a:rPr>
              <a:t>Major top-level chemotypes present in the OFR seed set</a:t>
            </a:r>
          </a:p>
        </p:txBody>
      </p:sp>
      <p:pic>
        <p:nvPicPr>
          <p:cNvPr id="4" name="Picture 3" descr="Output of the ChemoTyper software, showing the 17 major chemotypes found. Examples include: ring:aromatic_benzene, and chain:alkane. ">
            <a:extLst>
              <a:ext uri="{FF2B5EF4-FFF2-40B4-BE49-F238E27FC236}">
                <a16:creationId xmlns="" xmlns:a16="http://schemas.microsoft.com/office/drawing/2014/main" id="{DC5C1220-E038-4CED-A9D5-CAB4D6CE7357}"/>
              </a:ext>
            </a:extLst>
          </p:cNvPr>
          <p:cNvPicPr>
            <a:picLocks noChangeAspect="1"/>
          </p:cNvPicPr>
          <p:nvPr/>
        </p:nvPicPr>
        <p:blipFill>
          <a:blip r:embed="rId3"/>
          <a:stretch>
            <a:fillRect/>
          </a:stretch>
        </p:blipFill>
        <p:spPr>
          <a:xfrm>
            <a:off x="8448276" y="2577595"/>
            <a:ext cx="6267377" cy="4173566"/>
          </a:xfrm>
          <a:prstGeom prst="rect">
            <a:avLst/>
          </a:prstGeom>
        </p:spPr>
      </p:pic>
    </p:spTree>
    <p:extLst>
      <p:ext uri="{BB962C8B-B14F-4D97-AF65-F5344CB8AC3E}">
        <p14:creationId xmlns:p14="http://schemas.microsoft.com/office/powerpoint/2010/main" val="3425823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D8BFDF-F9DA-446C-AC47-8E4C3D13C0F5}"/>
              </a:ext>
            </a:extLst>
          </p:cNvPr>
          <p:cNvSpPr>
            <a:spLocks noGrp="1"/>
          </p:cNvSpPr>
          <p:nvPr>
            <p:ph type="title"/>
          </p:nvPr>
        </p:nvSpPr>
        <p:spPr>
          <a:xfrm>
            <a:off x="1274897" y="229422"/>
            <a:ext cx="12918696" cy="1783080"/>
          </a:xfrm>
        </p:spPr>
        <p:txBody>
          <a:bodyPr>
            <a:normAutofit/>
          </a:bodyPr>
          <a:lstStyle/>
          <a:p>
            <a:r>
              <a:rPr lang="en-US" sz="4800" dirty="0"/>
              <a:t>14 </a:t>
            </a:r>
            <a:r>
              <a:rPr lang="en-US" sz="4800" dirty="0" err="1"/>
              <a:t>Organohalogen</a:t>
            </a:r>
            <a:r>
              <a:rPr lang="en-US" sz="4800" dirty="0"/>
              <a:t> Flame Retardant Sub-Classes</a:t>
            </a:r>
          </a:p>
        </p:txBody>
      </p:sp>
      <p:pic>
        <p:nvPicPr>
          <p:cNvPr id="6" name="Content Placeholder 5" descr="OFR Subclasses include: Polyhalogenated alicycles (17 chemicals); Polyhalogenated aliphatic carboxylate (4 chemicals); Polyhalogenated aliphatic chains (12 chemicals); Polyhalogenated benzene alicycles (4 chemicals); Polyhalogenated benzene aliphatics and functionalized (19 chemicals); Polyhalogenated benzenes (19 chemicals); Polyhalogenated bisphenol aliphatics and functionalized (11 chemicals); Polyhalogenated carbocycles (15 chemicals); Polyhalogenated diphenyl ethers (12 chemicals); Polyhalogenated organophosphates (22 chemicals); Polyhalogenated phenol derivatives (7 chemicals); Polyhalogenated phenol–aliphatic ether (9 chemicals); Polyhalogenated phthalates/benzoates/imides (11 chemicals); Polyhalogenated triazines (6 chemicals).">
            <a:extLst>
              <a:ext uri="{FF2B5EF4-FFF2-40B4-BE49-F238E27FC236}">
                <a16:creationId xmlns="" xmlns:a16="http://schemas.microsoft.com/office/drawing/2014/main" id="{DD8FCB4A-E9B1-4521-9B96-99A2941BBE94}"/>
              </a:ext>
            </a:extLst>
          </p:cNvPr>
          <p:cNvPicPr>
            <a:picLocks noGrp="1" noChangeAspect="1"/>
          </p:cNvPicPr>
          <p:nvPr>
            <p:ph idx="1"/>
          </p:nvPr>
        </p:nvPicPr>
        <p:blipFill>
          <a:blip r:embed="rId3"/>
          <a:stretch>
            <a:fillRect/>
          </a:stretch>
        </p:blipFill>
        <p:spPr>
          <a:xfrm>
            <a:off x="1893346" y="995564"/>
            <a:ext cx="10993778" cy="7234038"/>
          </a:xfrm>
          <a:prstGeom prst="rect">
            <a:avLst/>
          </a:prstGeom>
        </p:spPr>
      </p:pic>
    </p:spTree>
    <p:extLst>
      <p:ext uri="{BB962C8B-B14F-4D97-AF65-F5344CB8AC3E}">
        <p14:creationId xmlns:p14="http://schemas.microsoft.com/office/powerpoint/2010/main" val="1381594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806B7EE-6175-40E9-AF77-A0E71BD08A22}"/>
              </a:ext>
            </a:extLst>
          </p:cNvPr>
          <p:cNvSpPr>
            <a:spLocks noGrp="1"/>
          </p:cNvSpPr>
          <p:nvPr>
            <p:ph type="title"/>
          </p:nvPr>
        </p:nvSpPr>
        <p:spPr>
          <a:xfrm>
            <a:off x="1645920" y="822962"/>
            <a:ext cx="11521440" cy="1347918"/>
          </a:xfrm>
        </p:spPr>
        <p:txBody>
          <a:bodyPr/>
          <a:lstStyle/>
          <a:p>
            <a:r>
              <a:rPr lang="en-US" dirty="0"/>
              <a:t>Two Case Studies</a:t>
            </a:r>
          </a:p>
        </p:txBody>
      </p:sp>
      <p:sp>
        <p:nvSpPr>
          <p:cNvPr id="5" name="Text Placeholder 4">
            <a:extLst>
              <a:ext uri="{FF2B5EF4-FFF2-40B4-BE49-F238E27FC236}">
                <a16:creationId xmlns="" xmlns:a16="http://schemas.microsoft.com/office/drawing/2014/main" id="{44B8E7B9-314F-4F03-B5ED-DE866EAC04E4}"/>
              </a:ext>
            </a:extLst>
          </p:cNvPr>
          <p:cNvSpPr>
            <a:spLocks noGrp="1"/>
          </p:cNvSpPr>
          <p:nvPr>
            <p:ph type="body" idx="1"/>
          </p:nvPr>
        </p:nvSpPr>
        <p:spPr>
          <a:xfrm>
            <a:off x="1089535" y="2216621"/>
            <a:ext cx="5332781" cy="988694"/>
          </a:xfrm>
        </p:spPr>
        <p:txBody>
          <a:bodyPr/>
          <a:lstStyle/>
          <a:p>
            <a:r>
              <a:rPr lang="en-US" dirty="0"/>
              <a:t>Polyhalogenated organophosphates (OPs)</a:t>
            </a:r>
          </a:p>
        </p:txBody>
      </p:sp>
      <p:sp>
        <p:nvSpPr>
          <p:cNvPr id="7" name="Text Placeholder 6">
            <a:extLst>
              <a:ext uri="{FF2B5EF4-FFF2-40B4-BE49-F238E27FC236}">
                <a16:creationId xmlns="" xmlns:a16="http://schemas.microsoft.com/office/drawing/2014/main" id="{3BFD5648-D806-499D-A4F2-05DDF905814C}"/>
              </a:ext>
            </a:extLst>
          </p:cNvPr>
          <p:cNvSpPr>
            <a:spLocks noGrp="1"/>
          </p:cNvSpPr>
          <p:nvPr>
            <p:ph type="body" sz="quarter" idx="3"/>
          </p:nvPr>
        </p:nvSpPr>
        <p:spPr>
          <a:xfrm>
            <a:off x="8208085" y="2216853"/>
            <a:ext cx="5332781" cy="988694"/>
          </a:xfrm>
        </p:spPr>
        <p:txBody>
          <a:bodyPr/>
          <a:lstStyle/>
          <a:p>
            <a:r>
              <a:rPr lang="en-US" dirty="0"/>
              <a:t>Polyhalogenated bisphenol </a:t>
            </a:r>
            <a:r>
              <a:rPr lang="en-US" dirty="0" err="1"/>
              <a:t>aliphatics</a:t>
            </a:r>
            <a:endParaRPr lang="en-US" dirty="0"/>
          </a:p>
        </p:txBody>
      </p:sp>
      <p:pic>
        <p:nvPicPr>
          <p:cNvPr id="6" name="Content Placeholder 5" descr="Chemical structures of six example polyhalogenated organophosphates. The structures show some similarities but also significant structural differences. An example chemical in the figure is Tris(1,3-dichloro-2-propyl) phosphate (TDCPP).">
            <a:extLst>
              <a:ext uri="{FF2B5EF4-FFF2-40B4-BE49-F238E27FC236}">
                <a16:creationId xmlns="" xmlns:a16="http://schemas.microsoft.com/office/drawing/2014/main" id="{3DFB92BE-0BA8-483C-84A0-F145B71CC697}"/>
              </a:ext>
            </a:extLst>
          </p:cNvPr>
          <p:cNvPicPr>
            <a:picLocks noGrp="1" noChangeAspect="1"/>
          </p:cNvPicPr>
          <p:nvPr>
            <p:ph sz="half" idx="2"/>
          </p:nvPr>
        </p:nvPicPr>
        <p:blipFill>
          <a:blip r:embed="rId3"/>
          <a:stretch>
            <a:fillRect/>
          </a:stretch>
        </p:blipFill>
        <p:spPr>
          <a:xfrm>
            <a:off x="860611" y="3386570"/>
            <a:ext cx="6955742" cy="4054566"/>
          </a:xfrm>
          <a:prstGeom prst="rect">
            <a:avLst/>
          </a:prstGeom>
        </p:spPr>
      </p:pic>
      <p:pic>
        <p:nvPicPr>
          <p:cNvPr id="10" name="Content Placeholder 9" descr="Chemical structures of four example Polyhalogenated bisphenol aliphatics. The structures show some structural similarities but also some notable differences. The most commonly known chemical shown is Tetrabromobisphenol A (TBBPA)">
            <a:extLst>
              <a:ext uri="{FF2B5EF4-FFF2-40B4-BE49-F238E27FC236}">
                <a16:creationId xmlns="" xmlns:a16="http://schemas.microsoft.com/office/drawing/2014/main" id="{8E27FC3B-6FDB-4C6C-8365-CA00C3D8520A}"/>
              </a:ext>
            </a:extLst>
          </p:cNvPr>
          <p:cNvPicPr>
            <a:picLocks noGrp="1" noChangeAspect="1"/>
          </p:cNvPicPr>
          <p:nvPr>
            <p:ph sz="quarter" idx="4"/>
          </p:nvPr>
        </p:nvPicPr>
        <p:blipFill>
          <a:blip r:embed="rId4"/>
          <a:stretch>
            <a:fillRect/>
          </a:stretch>
        </p:blipFill>
        <p:spPr>
          <a:xfrm>
            <a:off x="8208087" y="3390139"/>
            <a:ext cx="6422315" cy="4050997"/>
          </a:xfrm>
          <a:prstGeom prst="rect">
            <a:avLst/>
          </a:prstGeom>
        </p:spPr>
      </p:pic>
    </p:spTree>
    <p:extLst>
      <p:ext uri="{BB962C8B-B14F-4D97-AF65-F5344CB8AC3E}">
        <p14:creationId xmlns:p14="http://schemas.microsoft.com/office/powerpoint/2010/main" val="1924337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9FEB78-FBA8-462B-97E7-94B2CA73D601}"/>
              </a:ext>
            </a:extLst>
          </p:cNvPr>
          <p:cNvSpPr>
            <a:spLocks noGrp="1"/>
          </p:cNvSpPr>
          <p:nvPr>
            <p:ph type="title"/>
          </p:nvPr>
        </p:nvSpPr>
        <p:spPr/>
        <p:txBody>
          <a:bodyPr/>
          <a:lstStyle/>
          <a:p>
            <a:r>
              <a:rPr lang="en-US" dirty="0"/>
              <a:t>Case Studies</a:t>
            </a:r>
          </a:p>
        </p:txBody>
      </p:sp>
      <p:sp>
        <p:nvSpPr>
          <p:cNvPr id="3" name="Content Placeholder 2">
            <a:extLst>
              <a:ext uri="{FF2B5EF4-FFF2-40B4-BE49-F238E27FC236}">
                <a16:creationId xmlns="" xmlns:a16="http://schemas.microsoft.com/office/drawing/2014/main" id="{BAB1B99A-286B-4F8A-AEBC-039FA8279560}"/>
              </a:ext>
            </a:extLst>
          </p:cNvPr>
          <p:cNvSpPr>
            <a:spLocks noGrp="1"/>
          </p:cNvSpPr>
          <p:nvPr>
            <p:ph idx="1"/>
          </p:nvPr>
        </p:nvSpPr>
        <p:spPr>
          <a:xfrm>
            <a:off x="1645920" y="2155825"/>
            <a:ext cx="12382051" cy="4528969"/>
          </a:xfrm>
        </p:spPr>
        <p:txBody>
          <a:bodyPr>
            <a:normAutofit/>
          </a:bodyPr>
          <a:lstStyle/>
          <a:p>
            <a:r>
              <a:rPr lang="en-US" sz="2900" dirty="0"/>
              <a:t>Performed literature search and data extraction, including traditional toxicology, Zebrafish data; </a:t>
            </a:r>
            <a:r>
              <a:rPr lang="en-US" sz="2900" dirty="0" err="1"/>
              <a:t>ToxCast</a:t>
            </a:r>
            <a:r>
              <a:rPr lang="en-US" sz="2900" dirty="0"/>
              <a:t>/Tox21 data.</a:t>
            </a:r>
          </a:p>
          <a:p>
            <a:r>
              <a:rPr lang="en-US" sz="2900" dirty="0"/>
              <a:t>Focused on developmental toxicity and thyroid homeostasis.</a:t>
            </a:r>
          </a:p>
          <a:p>
            <a:r>
              <a:rPr lang="en-US" sz="2900" dirty="0"/>
              <a:t>Evaluated and integrated data.</a:t>
            </a:r>
          </a:p>
          <a:p>
            <a:r>
              <a:rPr lang="en-US" sz="2900" dirty="0"/>
              <a:t>Result: “The available data are too heterogeneous or inconsistent on biologic activity.” </a:t>
            </a:r>
          </a:p>
          <a:p>
            <a:r>
              <a:rPr lang="en-US" sz="2900" dirty="0"/>
              <a:t>Conclusion: </a:t>
            </a:r>
            <a:r>
              <a:rPr lang="en-US" sz="2900" b="1" dirty="0"/>
              <a:t>Discordant data</a:t>
            </a:r>
            <a:r>
              <a:rPr lang="en-US" sz="2900" dirty="0"/>
              <a:t>.</a:t>
            </a:r>
          </a:p>
        </p:txBody>
      </p:sp>
      <p:pic>
        <p:nvPicPr>
          <p:cNvPr id="4" name="Picture 3">
            <a:extLst>
              <a:ext uri="{FF2B5EF4-FFF2-40B4-BE49-F238E27FC236}">
                <a16:creationId xmlns="" xmlns:a16="http://schemas.microsoft.com/office/drawing/2014/main" id="{1CEB9401-8C0D-4EC4-8ABC-61C8BCE7713D}"/>
              </a:ext>
              <a:ext uri="{C183D7F6-B498-43B3-948B-1728B52AA6E4}">
                <adec:decorative xmlns="" xmlns:adec="http://schemas.microsoft.com/office/drawing/2017/decorative" val="1"/>
              </a:ext>
            </a:extLst>
          </p:cNvPr>
          <p:cNvPicPr>
            <a:picLocks noChangeAspect="1"/>
          </p:cNvPicPr>
          <p:nvPr/>
        </p:nvPicPr>
        <p:blipFill>
          <a:blip r:embed="rId3"/>
          <a:stretch>
            <a:fillRect/>
          </a:stretch>
        </p:blipFill>
        <p:spPr>
          <a:xfrm>
            <a:off x="10986809" y="5512619"/>
            <a:ext cx="2091526" cy="2344348"/>
          </a:xfrm>
          <a:prstGeom prst="rect">
            <a:avLst/>
          </a:prstGeom>
        </p:spPr>
      </p:pic>
    </p:spTree>
    <p:extLst>
      <p:ext uri="{BB962C8B-B14F-4D97-AF65-F5344CB8AC3E}">
        <p14:creationId xmlns:p14="http://schemas.microsoft.com/office/powerpoint/2010/main" val="15610478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076026-58AB-4097-B909-1F8543013809}"/>
              </a:ext>
            </a:extLst>
          </p:cNvPr>
          <p:cNvSpPr>
            <a:spLocks noGrp="1"/>
          </p:cNvSpPr>
          <p:nvPr>
            <p:ph type="title"/>
          </p:nvPr>
        </p:nvSpPr>
        <p:spPr/>
        <p:txBody>
          <a:bodyPr/>
          <a:lstStyle/>
          <a:p>
            <a:r>
              <a:rPr lang="en-US" dirty="0"/>
              <a:t>What to Do if Discordant?</a:t>
            </a:r>
          </a:p>
        </p:txBody>
      </p:sp>
      <p:sp>
        <p:nvSpPr>
          <p:cNvPr id="3" name="Content Placeholder 2">
            <a:extLst>
              <a:ext uri="{FF2B5EF4-FFF2-40B4-BE49-F238E27FC236}">
                <a16:creationId xmlns="" xmlns:a16="http://schemas.microsoft.com/office/drawing/2014/main" id="{4E9F0223-2D25-4DAA-ABF2-AA1165C88C5E}"/>
              </a:ext>
            </a:extLst>
          </p:cNvPr>
          <p:cNvSpPr>
            <a:spLocks noGrp="1"/>
          </p:cNvSpPr>
          <p:nvPr>
            <p:ph idx="1"/>
          </p:nvPr>
        </p:nvSpPr>
        <p:spPr>
          <a:xfrm>
            <a:off x="1645919" y="2151531"/>
            <a:ext cx="11876442" cy="4889351"/>
          </a:xfrm>
        </p:spPr>
        <p:txBody>
          <a:bodyPr>
            <a:normAutofit/>
          </a:bodyPr>
          <a:lstStyle/>
          <a:p>
            <a:r>
              <a:rPr lang="en-US" sz="2900" dirty="0"/>
              <a:t>Option 1: Make a policy decision, for example, to extend the most conservative conclusion regarding hazard to the subclass.</a:t>
            </a:r>
          </a:p>
          <a:p>
            <a:r>
              <a:rPr lang="en-US" sz="2900" dirty="0"/>
              <a:t>Option 2: Reclassify members to improve their biologic similarity; generate data to increase confidence that reclassification has resulted in biologically similar members.</a:t>
            </a:r>
          </a:p>
          <a:p>
            <a:r>
              <a:rPr lang="en-US" sz="2900" dirty="0"/>
              <a:t>Option 3: Perform analyses to explain the discordance and allow the assessment to move forward.</a:t>
            </a:r>
          </a:p>
          <a:p>
            <a:r>
              <a:rPr lang="en-US" sz="2900" dirty="0"/>
              <a:t>Option 4: Generate new data that could increase clarity and the scientific basis for a decision.</a:t>
            </a:r>
          </a:p>
        </p:txBody>
      </p:sp>
    </p:spTree>
    <p:extLst>
      <p:ext uri="{BB962C8B-B14F-4D97-AF65-F5344CB8AC3E}">
        <p14:creationId xmlns:p14="http://schemas.microsoft.com/office/powerpoint/2010/main" val="462716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D0DC2A-956B-458E-97D6-19D9CF5A0888}"/>
              </a:ext>
            </a:extLst>
          </p:cNvPr>
          <p:cNvSpPr>
            <a:spLocks noGrp="1"/>
          </p:cNvSpPr>
          <p:nvPr>
            <p:ph type="title"/>
          </p:nvPr>
        </p:nvSpPr>
        <p:spPr>
          <a:xfrm>
            <a:off x="1645920" y="960120"/>
            <a:ext cx="12532658" cy="1783080"/>
          </a:xfrm>
        </p:spPr>
        <p:txBody>
          <a:bodyPr>
            <a:normAutofit/>
          </a:bodyPr>
          <a:lstStyle/>
          <a:p>
            <a:r>
              <a:rPr lang="en-US" sz="4800" dirty="0"/>
              <a:t>Biomonitoring California</a:t>
            </a:r>
          </a:p>
        </p:txBody>
      </p:sp>
      <p:sp>
        <p:nvSpPr>
          <p:cNvPr id="3" name="Content Placeholder 2">
            <a:extLst>
              <a:ext uri="{FF2B5EF4-FFF2-40B4-BE49-F238E27FC236}">
                <a16:creationId xmlns="" xmlns:a16="http://schemas.microsoft.com/office/drawing/2014/main" id="{B16F724F-6180-4D72-892A-3629FB1C5BD1}"/>
              </a:ext>
            </a:extLst>
          </p:cNvPr>
          <p:cNvSpPr>
            <a:spLocks noGrp="1"/>
          </p:cNvSpPr>
          <p:nvPr>
            <p:ph idx="1"/>
          </p:nvPr>
        </p:nvSpPr>
        <p:spPr>
          <a:xfrm>
            <a:off x="1645920" y="2151531"/>
            <a:ext cx="11521440" cy="5255111"/>
          </a:xfrm>
        </p:spPr>
        <p:txBody>
          <a:bodyPr>
            <a:normAutofit/>
          </a:bodyPr>
          <a:lstStyle/>
          <a:p>
            <a:pPr marL="0" indent="0">
              <a:buNone/>
            </a:pPr>
            <a:r>
              <a:rPr lang="en-US" sz="2900" dirty="0"/>
              <a:t>“California’s Environmental Contaminant Biomonitoring Program developed a process for defining chemical classes that combined structure and functional use (</a:t>
            </a:r>
            <a:r>
              <a:rPr lang="en-US" sz="2900" dirty="0" err="1"/>
              <a:t>Krowech</a:t>
            </a:r>
            <a:r>
              <a:rPr lang="en-US" sz="2900" dirty="0"/>
              <a:t> et al. 2016). That approach was adopted by the California Safer Consumer Products Program (DTSC 2013)”</a:t>
            </a:r>
          </a:p>
        </p:txBody>
      </p:sp>
      <p:pic>
        <p:nvPicPr>
          <p:cNvPr id="5" name="Picture 4">
            <a:extLst>
              <a:ext uri="{FF2B5EF4-FFF2-40B4-BE49-F238E27FC236}">
                <a16:creationId xmlns="" xmlns:a16="http://schemas.microsoft.com/office/drawing/2014/main" id="{6AA0502B-4A43-4F8A-A1B4-3B0A5F0EABCD}"/>
              </a:ext>
            </a:extLst>
          </p:cNvPr>
          <p:cNvPicPr>
            <a:picLocks noChangeAspect="1"/>
          </p:cNvPicPr>
          <p:nvPr/>
        </p:nvPicPr>
        <p:blipFill>
          <a:blip r:embed="rId3"/>
          <a:stretch>
            <a:fillRect/>
          </a:stretch>
        </p:blipFill>
        <p:spPr>
          <a:xfrm>
            <a:off x="1278786" y="5090641"/>
            <a:ext cx="5857661" cy="1922045"/>
          </a:xfrm>
          <a:prstGeom prst="rect">
            <a:avLst/>
          </a:prstGeom>
        </p:spPr>
      </p:pic>
      <p:pic>
        <p:nvPicPr>
          <p:cNvPr id="6" name="Picture 5">
            <a:extLst>
              <a:ext uri="{FF2B5EF4-FFF2-40B4-BE49-F238E27FC236}">
                <a16:creationId xmlns="" xmlns:a16="http://schemas.microsoft.com/office/drawing/2014/main" id="{0A441BCE-5A98-4F74-9849-38C31353B1D4}"/>
              </a:ext>
            </a:extLst>
          </p:cNvPr>
          <p:cNvPicPr>
            <a:picLocks noChangeAspect="1"/>
          </p:cNvPicPr>
          <p:nvPr/>
        </p:nvPicPr>
        <p:blipFill>
          <a:blip r:embed="rId4"/>
          <a:stretch>
            <a:fillRect/>
          </a:stretch>
        </p:blipFill>
        <p:spPr>
          <a:xfrm>
            <a:off x="7240118" y="5090640"/>
            <a:ext cx="7123525" cy="1817092"/>
          </a:xfrm>
          <a:prstGeom prst="rect">
            <a:avLst/>
          </a:prstGeom>
        </p:spPr>
      </p:pic>
    </p:spTree>
    <p:extLst>
      <p:ext uri="{BB962C8B-B14F-4D97-AF65-F5344CB8AC3E}">
        <p14:creationId xmlns:p14="http://schemas.microsoft.com/office/powerpoint/2010/main" val="1816975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8C49B1-B1BD-4011-A808-8C4A42E3032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 xmlns:a16="http://schemas.microsoft.com/office/drawing/2014/main" id="{E99CC800-88B7-4091-B310-90756BDC06DA}"/>
              </a:ext>
            </a:extLst>
          </p:cNvPr>
          <p:cNvSpPr>
            <a:spLocks noGrp="1"/>
          </p:cNvSpPr>
          <p:nvPr>
            <p:ph idx="1"/>
          </p:nvPr>
        </p:nvSpPr>
        <p:spPr>
          <a:xfrm>
            <a:off x="1645919" y="2259106"/>
            <a:ext cx="11876442" cy="5029200"/>
          </a:xfrm>
        </p:spPr>
        <p:txBody>
          <a:bodyPr>
            <a:normAutofit/>
          </a:bodyPr>
          <a:lstStyle/>
          <a:p>
            <a:pPr marL="548618" indent="-548618">
              <a:buFont typeface="+mj-lt"/>
              <a:buAutoNum type="arabicPeriod"/>
            </a:pPr>
            <a:r>
              <a:rPr lang="en-US" sz="2900" dirty="0"/>
              <a:t>A class approach to chemicals is scientifically justifiable in all decision contexts, but the approach to forming classes </a:t>
            </a:r>
            <a:r>
              <a:rPr lang="en-US" sz="2900"/>
              <a:t>may differ. </a:t>
            </a:r>
            <a:endParaRPr lang="en-US" sz="2900" dirty="0"/>
          </a:p>
          <a:p>
            <a:pPr marL="548618" indent="-548618">
              <a:buFont typeface="+mj-lt"/>
              <a:buAutoNum type="arabicPeriod"/>
            </a:pPr>
            <a:r>
              <a:rPr lang="en-US" sz="2900" dirty="0"/>
              <a:t>In a risk assessment context, classes should be based on a combination of chemistry and predicted biology. </a:t>
            </a:r>
          </a:p>
          <a:p>
            <a:pPr marL="548618" indent="-548618">
              <a:buFont typeface="+mj-lt"/>
              <a:buAutoNum type="arabicPeriod"/>
            </a:pPr>
            <a:r>
              <a:rPr lang="en-US" sz="2900" dirty="0"/>
              <a:t>If the available data are relatively concordant, it is scientifically justifiable to extrapolate to class members that do not have data. </a:t>
            </a:r>
          </a:p>
          <a:p>
            <a:pPr marL="548618" indent="-548618">
              <a:buFont typeface="+mj-lt"/>
              <a:buAutoNum type="arabicPeriod"/>
            </a:pPr>
            <a:r>
              <a:rPr lang="en-US" sz="2900" dirty="0"/>
              <a:t>Predictive toxicology can be useful for establishing classes and supporting extrapolations across classes. </a:t>
            </a:r>
          </a:p>
          <a:p>
            <a:pPr marL="548618" indent="-548618">
              <a:buFont typeface="+mj-lt"/>
              <a:buAutoNum type="arabicPeriod"/>
            </a:pPr>
            <a:r>
              <a:rPr lang="en-US" sz="2900" dirty="0"/>
              <a:t>Discordant data within classes is a challenge that will require additional investigation.</a:t>
            </a:r>
          </a:p>
        </p:txBody>
      </p:sp>
    </p:spTree>
    <p:extLst>
      <p:ext uri="{BB962C8B-B14F-4D97-AF65-F5344CB8AC3E}">
        <p14:creationId xmlns:p14="http://schemas.microsoft.com/office/powerpoint/2010/main" val="3756576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48" y="304800"/>
            <a:ext cx="12918814"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3353C06-1C34-4ACF-8E76-5F1B1ED06260}" type="slidenum">
              <a:rPr lang="en-US" smtClean="0"/>
              <a:t>4</a:t>
            </a:fld>
            <a:endParaRPr lang="en-US"/>
          </a:p>
        </p:txBody>
      </p:sp>
    </p:spTree>
    <p:extLst>
      <p:ext uri="{BB962C8B-B14F-4D97-AF65-F5344CB8AC3E}">
        <p14:creationId xmlns:p14="http://schemas.microsoft.com/office/powerpoint/2010/main" val="37298632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6CEC684-99CA-400E-A3ED-583ECC88408A}"/>
              </a:ext>
            </a:extLst>
          </p:cNvPr>
          <p:cNvSpPr>
            <a:spLocks noGrp="1"/>
          </p:cNvSpPr>
          <p:nvPr>
            <p:ph type="title"/>
          </p:nvPr>
        </p:nvSpPr>
        <p:spPr>
          <a:xfrm>
            <a:off x="2451118" y="2923778"/>
            <a:ext cx="11521440" cy="1783080"/>
          </a:xfrm>
        </p:spPr>
        <p:txBody>
          <a:bodyPr/>
          <a:lstStyle/>
          <a:p>
            <a:r>
              <a:rPr lang="en-US" dirty="0"/>
              <a:t>Thank you!</a:t>
            </a:r>
          </a:p>
        </p:txBody>
      </p:sp>
    </p:spTree>
    <p:extLst>
      <p:ext uri="{BB962C8B-B14F-4D97-AF65-F5344CB8AC3E}">
        <p14:creationId xmlns:p14="http://schemas.microsoft.com/office/powerpoint/2010/main" val="2373350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sz="4000" dirty="0"/>
          </a:p>
        </p:txBody>
      </p:sp>
      <p:sp>
        <p:nvSpPr>
          <p:cNvPr id="3" name="Content Placeholder 2"/>
          <p:cNvSpPr>
            <a:spLocks noGrp="1"/>
          </p:cNvSpPr>
          <p:nvPr>
            <p:ph idx="1"/>
          </p:nvPr>
        </p:nvSpPr>
        <p:spPr/>
        <p:txBody>
          <a:bodyPr/>
          <a:lstStyle/>
          <a:p>
            <a:r>
              <a:rPr lang="en-US" dirty="0" smtClean="0"/>
              <a:t>Use the chat to type in a question or comment</a:t>
            </a:r>
          </a:p>
          <a:p>
            <a:r>
              <a:rPr lang="en-US" dirty="0" smtClean="0"/>
              <a:t>Raise your hand if you would like to speak</a:t>
            </a:r>
            <a:endParaRPr lang="en-US" dirty="0"/>
          </a:p>
        </p:txBody>
      </p:sp>
    </p:spTree>
    <p:extLst>
      <p:ext uri="{BB962C8B-B14F-4D97-AF65-F5344CB8AC3E}">
        <p14:creationId xmlns:p14="http://schemas.microsoft.com/office/powerpoint/2010/main" val="8452466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a:t>
            </a:r>
            <a:br>
              <a:rPr lang="en-US" dirty="0" smtClean="0"/>
            </a:br>
            <a:r>
              <a:rPr lang="en-US" sz="4000" dirty="0" smtClean="0"/>
              <a:t>Raise hand or Chat</a:t>
            </a:r>
            <a:endParaRPr lang="en-US" sz="4000" dirty="0"/>
          </a:p>
        </p:txBody>
      </p:sp>
      <p:pic>
        <p:nvPicPr>
          <p:cNvPr id="1026" name="Picture 2" descr="C:\Users\Shari\Box Sync\BizNGO\AGMs\2020 BizNGO AGM\Sessions\Session 4 Chemical Classes\Solomon Headshot 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1769533"/>
            <a:ext cx="3243669"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hari\Box Sync\BizNGO\AGMs\2020 BizNGO AGM\Sessions\Session 4 Chemical Classes\BirnbL17_2242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752599"/>
            <a:ext cx="2831403" cy="4241801"/>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 xmlns:a16="http://schemas.microsoft.com/office/drawing/2014/main" id="{C288DA76-AC5B-4518-9E12-C08422DB20C0}"/>
              </a:ext>
            </a:extLst>
          </p:cNvPr>
          <p:cNvSpPr txBox="1">
            <a:spLocks/>
          </p:cNvSpPr>
          <p:nvPr/>
        </p:nvSpPr>
        <p:spPr>
          <a:xfrm>
            <a:off x="1066800" y="6019800"/>
            <a:ext cx="5562601" cy="1676399"/>
          </a:xfrm>
          <a:prstGeom prst="rect">
            <a:avLst/>
          </a:prstGeom>
        </p:spPr>
        <p:txBody>
          <a:bodyPr>
            <a:normAutofit fontScale="70000" lnSpcReduction="20000"/>
          </a:bodyPr>
          <a:lstStyle>
            <a:lvl1pPr marL="489546" indent="-489546" algn="l" defTabSz="1305452" rtl="0" eaLnBrk="1" latinLnBrk="0" hangingPunct="1">
              <a:spcBef>
                <a:spcPct val="20000"/>
              </a:spcBef>
              <a:buFont typeface="Arial" panose="020B0604020202020204" pitchFamily="34" charset="0"/>
              <a:buChar char="•"/>
              <a:defRPr sz="4600" kern="1200">
                <a:solidFill>
                  <a:schemeClr val="tx1"/>
                </a:solidFill>
                <a:latin typeface="Corbel" panose="020B0503020204020204" pitchFamily="34" charset="0"/>
                <a:ea typeface="+mn-ea"/>
                <a:cs typeface="+mn-cs"/>
              </a:defRPr>
            </a:lvl1pPr>
            <a:lvl2pPr marL="1060680" indent="-407958" algn="l" defTabSz="1305452" rtl="0" eaLnBrk="1" latinLnBrk="0" hangingPunct="1">
              <a:spcBef>
                <a:spcPct val="20000"/>
              </a:spcBef>
              <a:buFont typeface="Arial" panose="020B0604020202020204" pitchFamily="34" charset="0"/>
              <a:buChar char="–"/>
              <a:defRPr sz="4000" kern="1200">
                <a:solidFill>
                  <a:schemeClr val="tx1"/>
                </a:solidFill>
                <a:latin typeface="Corbel" panose="020B0503020204020204" pitchFamily="34" charset="0"/>
                <a:ea typeface="+mn-ea"/>
                <a:cs typeface="+mn-cs"/>
              </a:defRPr>
            </a:lvl2pPr>
            <a:lvl3pPr marL="1631815" indent="-326359" algn="l" defTabSz="1305452" rtl="0" eaLnBrk="1" latinLnBrk="0" hangingPunct="1">
              <a:spcBef>
                <a:spcPct val="20000"/>
              </a:spcBef>
              <a:buFont typeface="Arial" panose="020B0604020202020204" pitchFamily="34" charset="0"/>
              <a:buChar char="•"/>
              <a:defRPr sz="3400" kern="1200">
                <a:solidFill>
                  <a:schemeClr val="tx1"/>
                </a:solidFill>
                <a:latin typeface="Corbel" panose="020B0503020204020204" pitchFamily="34" charset="0"/>
                <a:ea typeface="+mn-ea"/>
                <a:cs typeface="+mn-cs"/>
              </a:defRPr>
            </a:lvl3pPr>
            <a:lvl4pPr marL="2284537" indent="-326359" algn="l" defTabSz="1305452" rtl="0" eaLnBrk="1" latinLnBrk="0" hangingPunct="1">
              <a:spcBef>
                <a:spcPct val="20000"/>
              </a:spcBef>
              <a:buFont typeface="Arial" panose="020B0604020202020204" pitchFamily="34" charset="0"/>
              <a:buChar char="–"/>
              <a:defRPr sz="2900" kern="1200">
                <a:solidFill>
                  <a:schemeClr val="tx1"/>
                </a:solidFill>
                <a:latin typeface="Corbel" panose="020B0503020204020204" pitchFamily="34" charset="0"/>
                <a:ea typeface="+mn-ea"/>
                <a:cs typeface="+mn-cs"/>
              </a:defRPr>
            </a:lvl4pPr>
            <a:lvl5pPr marL="2937262" indent="-326359" algn="l" defTabSz="1305452" rtl="0" eaLnBrk="1" latinLnBrk="0" hangingPunct="1">
              <a:spcBef>
                <a:spcPct val="20000"/>
              </a:spcBef>
              <a:buFont typeface="Arial" panose="020B0604020202020204" pitchFamily="34" charset="0"/>
              <a:buChar char="»"/>
              <a:defRPr sz="2900" kern="1200">
                <a:solidFill>
                  <a:schemeClr val="tx1"/>
                </a:solidFill>
                <a:latin typeface="Corbel" panose="020B0503020204020204" pitchFamily="34" charset="0"/>
                <a:ea typeface="+mn-ea"/>
                <a:cs typeface="+mn-cs"/>
              </a:defRPr>
            </a:lvl5pPr>
            <a:lvl6pPr marL="3589982"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2709"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5436"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48163"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lgn="ctr">
              <a:lnSpc>
                <a:spcPct val="120000"/>
              </a:lnSpc>
              <a:spcBef>
                <a:spcPts val="300"/>
              </a:spcBef>
              <a:buFont typeface="Arial" panose="020B0604020202020204" pitchFamily="34" charset="0"/>
              <a:buNone/>
            </a:pPr>
            <a:r>
              <a:rPr lang="en-US" dirty="0" smtClean="0">
                <a:solidFill>
                  <a:prstClr val="black"/>
                </a:solidFill>
              </a:rPr>
              <a:t>Linda S. Birnbaum</a:t>
            </a:r>
          </a:p>
          <a:p>
            <a:pPr marL="0" indent="0" algn="ctr">
              <a:lnSpc>
                <a:spcPct val="120000"/>
              </a:lnSpc>
              <a:spcBef>
                <a:spcPts val="300"/>
              </a:spcBef>
              <a:buFont typeface="Arial" panose="020B0604020202020204" pitchFamily="34" charset="0"/>
              <a:buNone/>
            </a:pPr>
            <a:r>
              <a:rPr lang="en-US" sz="2900" dirty="0" smtClean="0">
                <a:solidFill>
                  <a:prstClr val="black"/>
                </a:solidFill>
              </a:rPr>
              <a:t>Scientist Emeritus and Former Director,</a:t>
            </a:r>
          </a:p>
          <a:p>
            <a:pPr marL="0" indent="0" algn="ctr">
              <a:lnSpc>
                <a:spcPct val="120000"/>
              </a:lnSpc>
              <a:spcBef>
                <a:spcPts val="300"/>
              </a:spcBef>
              <a:buFont typeface="Arial" panose="020B0604020202020204" pitchFamily="34" charset="0"/>
              <a:buNone/>
            </a:pPr>
            <a:r>
              <a:rPr lang="en-US" sz="2900" dirty="0" smtClean="0">
                <a:solidFill>
                  <a:prstClr val="black"/>
                </a:solidFill>
              </a:rPr>
              <a:t>NIEHS and NTP</a:t>
            </a:r>
          </a:p>
          <a:p>
            <a:pPr marL="0" indent="0" algn="ctr">
              <a:lnSpc>
                <a:spcPct val="120000"/>
              </a:lnSpc>
              <a:spcBef>
                <a:spcPts val="300"/>
              </a:spcBef>
              <a:buFont typeface="Arial" panose="020B0604020202020204" pitchFamily="34" charset="0"/>
              <a:buNone/>
            </a:pPr>
            <a:r>
              <a:rPr lang="en-US" sz="2900" dirty="0" smtClean="0">
                <a:solidFill>
                  <a:prstClr val="black"/>
                </a:solidFill>
              </a:rPr>
              <a:t>Scholar in Residence, Duke University</a:t>
            </a:r>
            <a:endParaRPr lang="en-US" sz="2900" dirty="0">
              <a:solidFill>
                <a:prstClr val="black"/>
              </a:solidFill>
            </a:endParaRPr>
          </a:p>
        </p:txBody>
      </p:sp>
      <p:sp>
        <p:nvSpPr>
          <p:cNvPr id="8" name="Subtitle 2">
            <a:extLst>
              <a:ext uri="{FF2B5EF4-FFF2-40B4-BE49-F238E27FC236}">
                <a16:creationId xmlns="" xmlns:a16="http://schemas.microsoft.com/office/drawing/2014/main" id="{4F48878C-8C0D-44A0-B6FF-C024CEB73914}"/>
              </a:ext>
            </a:extLst>
          </p:cNvPr>
          <p:cNvSpPr txBox="1">
            <a:spLocks/>
          </p:cNvSpPr>
          <p:nvPr/>
        </p:nvSpPr>
        <p:spPr>
          <a:xfrm>
            <a:off x="7239001" y="6049434"/>
            <a:ext cx="5410200" cy="1799166"/>
          </a:xfrm>
          <a:prstGeom prst="rect">
            <a:avLst/>
          </a:prstGeom>
        </p:spPr>
        <p:txBody>
          <a:bodyPr>
            <a:normAutofit fontScale="55000" lnSpcReduction="20000"/>
          </a:bodyPr>
          <a:lstStyle>
            <a:lvl1pPr marL="489546" indent="-489546" algn="l" defTabSz="1305452" rtl="0" eaLnBrk="1" latinLnBrk="0" hangingPunct="1">
              <a:spcBef>
                <a:spcPct val="20000"/>
              </a:spcBef>
              <a:buFont typeface="Arial" panose="020B0604020202020204" pitchFamily="34" charset="0"/>
              <a:buChar char="•"/>
              <a:defRPr sz="4600" kern="1200">
                <a:solidFill>
                  <a:schemeClr val="tx1"/>
                </a:solidFill>
                <a:latin typeface="Corbel" panose="020B0503020204020204" pitchFamily="34" charset="0"/>
                <a:ea typeface="+mn-ea"/>
                <a:cs typeface="+mn-cs"/>
              </a:defRPr>
            </a:lvl1pPr>
            <a:lvl2pPr marL="1060680" indent="-407958" algn="l" defTabSz="1305452" rtl="0" eaLnBrk="1" latinLnBrk="0" hangingPunct="1">
              <a:spcBef>
                <a:spcPct val="20000"/>
              </a:spcBef>
              <a:buFont typeface="Arial" panose="020B0604020202020204" pitchFamily="34" charset="0"/>
              <a:buChar char="–"/>
              <a:defRPr sz="4000" kern="1200">
                <a:solidFill>
                  <a:schemeClr val="tx1"/>
                </a:solidFill>
                <a:latin typeface="Corbel" panose="020B0503020204020204" pitchFamily="34" charset="0"/>
                <a:ea typeface="+mn-ea"/>
                <a:cs typeface="+mn-cs"/>
              </a:defRPr>
            </a:lvl2pPr>
            <a:lvl3pPr marL="1631815" indent="-326359" algn="l" defTabSz="1305452" rtl="0" eaLnBrk="1" latinLnBrk="0" hangingPunct="1">
              <a:spcBef>
                <a:spcPct val="20000"/>
              </a:spcBef>
              <a:buFont typeface="Arial" panose="020B0604020202020204" pitchFamily="34" charset="0"/>
              <a:buChar char="•"/>
              <a:defRPr sz="3400" kern="1200">
                <a:solidFill>
                  <a:schemeClr val="tx1"/>
                </a:solidFill>
                <a:latin typeface="Corbel" panose="020B0503020204020204" pitchFamily="34" charset="0"/>
                <a:ea typeface="+mn-ea"/>
                <a:cs typeface="+mn-cs"/>
              </a:defRPr>
            </a:lvl3pPr>
            <a:lvl4pPr marL="2284537" indent="-326359" algn="l" defTabSz="1305452" rtl="0" eaLnBrk="1" latinLnBrk="0" hangingPunct="1">
              <a:spcBef>
                <a:spcPct val="20000"/>
              </a:spcBef>
              <a:buFont typeface="Arial" panose="020B0604020202020204" pitchFamily="34" charset="0"/>
              <a:buChar char="–"/>
              <a:defRPr sz="2900" kern="1200">
                <a:solidFill>
                  <a:schemeClr val="tx1"/>
                </a:solidFill>
                <a:latin typeface="Corbel" panose="020B0503020204020204" pitchFamily="34" charset="0"/>
                <a:ea typeface="+mn-ea"/>
                <a:cs typeface="+mn-cs"/>
              </a:defRPr>
            </a:lvl4pPr>
            <a:lvl5pPr marL="2937262" indent="-326359" algn="l" defTabSz="1305452" rtl="0" eaLnBrk="1" latinLnBrk="0" hangingPunct="1">
              <a:spcBef>
                <a:spcPct val="20000"/>
              </a:spcBef>
              <a:buFont typeface="Arial" panose="020B0604020202020204" pitchFamily="34" charset="0"/>
              <a:buChar char="»"/>
              <a:defRPr sz="2900" kern="1200">
                <a:solidFill>
                  <a:schemeClr val="tx1"/>
                </a:solidFill>
                <a:latin typeface="Corbel" panose="020B0503020204020204" pitchFamily="34" charset="0"/>
                <a:ea typeface="+mn-ea"/>
                <a:cs typeface="+mn-cs"/>
              </a:defRPr>
            </a:lvl5pPr>
            <a:lvl6pPr marL="3589982"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2709"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5436"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48163"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lgn="ctr">
              <a:lnSpc>
                <a:spcPct val="120000"/>
              </a:lnSpc>
              <a:spcBef>
                <a:spcPts val="300"/>
              </a:spcBef>
              <a:buFont typeface="Arial" panose="020B0604020202020204" pitchFamily="34" charset="0"/>
              <a:buNone/>
            </a:pPr>
            <a:r>
              <a:rPr lang="en-US" sz="5800" dirty="0" smtClean="0">
                <a:solidFill>
                  <a:prstClr val="black"/>
                </a:solidFill>
              </a:rPr>
              <a:t>Gina M. Solomon, M.D., M.P.H.</a:t>
            </a:r>
          </a:p>
          <a:p>
            <a:pPr marL="0" indent="0" algn="ctr">
              <a:lnSpc>
                <a:spcPct val="120000"/>
              </a:lnSpc>
              <a:spcBef>
                <a:spcPts val="300"/>
              </a:spcBef>
              <a:buFont typeface="Arial" panose="020B0604020202020204" pitchFamily="34" charset="0"/>
              <a:buNone/>
            </a:pPr>
            <a:r>
              <a:rPr lang="en-US" sz="3600" dirty="0" smtClean="0">
                <a:solidFill>
                  <a:prstClr val="black"/>
                </a:solidFill>
              </a:rPr>
              <a:t>Principal Investigator, </a:t>
            </a:r>
          </a:p>
          <a:p>
            <a:pPr marL="0" indent="0" algn="ctr">
              <a:lnSpc>
                <a:spcPct val="120000"/>
              </a:lnSpc>
              <a:spcBef>
                <a:spcPts val="300"/>
              </a:spcBef>
              <a:buFont typeface="Arial" panose="020B0604020202020204" pitchFamily="34" charset="0"/>
              <a:buNone/>
            </a:pPr>
            <a:r>
              <a:rPr lang="en-US" sz="3600" dirty="0" smtClean="0">
                <a:solidFill>
                  <a:prstClr val="black"/>
                </a:solidFill>
              </a:rPr>
              <a:t>Public Health Institute</a:t>
            </a:r>
          </a:p>
          <a:p>
            <a:pPr marL="0" indent="0" algn="ctr">
              <a:lnSpc>
                <a:spcPct val="120000"/>
              </a:lnSpc>
              <a:spcBef>
                <a:spcPts val="300"/>
              </a:spcBef>
              <a:buFont typeface="Arial" panose="020B0604020202020204" pitchFamily="34" charset="0"/>
              <a:buNone/>
            </a:pPr>
            <a:r>
              <a:rPr lang="en-US" sz="3600" dirty="0" smtClean="0">
                <a:solidFill>
                  <a:prstClr val="black"/>
                </a:solidFill>
              </a:rPr>
              <a:t>Clinical Professor, U.C. San Francisco</a:t>
            </a:r>
            <a:endParaRPr lang="en-US" sz="3600" dirty="0">
              <a:solidFill>
                <a:prstClr val="black"/>
              </a:solidFill>
            </a:endParaRPr>
          </a:p>
        </p:txBody>
      </p:sp>
    </p:spTree>
    <p:extLst>
      <p:ext uri="{BB962C8B-B14F-4D97-AF65-F5344CB8AC3E}">
        <p14:creationId xmlns:p14="http://schemas.microsoft.com/office/powerpoint/2010/main" val="10683590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8" name="Subtitle 2">
            <a:extLst>
              <a:ext uri="{FF2B5EF4-FFF2-40B4-BE49-F238E27FC236}">
                <a16:creationId xmlns="" xmlns:a16="http://schemas.microsoft.com/office/drawing/2014/main" id="{4F48878C-8C0D-44A0-B6FF-C024CEB73914}"/>
              </a:ext>
            </a:extLst>
          </p:cNvPr>
          <p:cNvSpPr txBox="1">
            <a:spLocks/>
          </p:cNvSpPr>
          <p:nvPr/>
        </p:nvSpPr>
        <p:spPr>
          <a:xfrm>
            <a:off x="3809999" y="5562600"/>
            <a:ext cx="7010399" cy="1799166"/>
          </a:xfrm>
          <a:prstGeom prst="rect">
            <a:avLst/>
          </a:prstGeom>
        </p:spPr>
        <p:txBody>
          <a:bodyPr>
            <a:normAutofit fontScale="77500" lnSpcReduction="20000"/>
          </a:bodyPr>
          <a:lstStyle>
            <a:lvl1pPr marL="489546" indent="-489546" algn="l" defTabSz="1305452" rtl="0" eaLnBrk="1" latinLnBrk="0" hangingPunct="1">
              <a:spcBef>
                <a:spcPct val="20000"/>
              </a:spcBef>
              <a:buFont typeface="Arial" panose="020B0604020202020204" pitchFamily="34" charset="0"/>
              <a:buChar char="•"/>
              <a:defRPr sz="4600" kern="1200">
                <a:solidFill>
                  <a:schemeClr val="tx1"/>
                </a:solidFill>
                <a:latin typeface="Corbel" panose="020B0503020204020204" pitchFamily="34" charset="0"/>
                <a:ea typeface="+mn-ea"/>
                <a:cs typeface="+mn-cs"/>
              </a:defRPr>
            </a:lvl1pPr>
            <a:lvl2pPr marL="1060680" indent="-407958" algn="l" defTabSz="1305452" rtl="0" eaLnBrk="1" latinLnBrk="0" hangingPunct="1">
              <a:spcBef>
                <a:spcPct val="20000"/>
              </a:spcBef>
              <a:buFont typeface="Arial" panose="020B0604020202020204" pitchFamily="34" charset="0"/>
              <a:buChar char="–"/>
              <a:defRPr sz="4000" kern="1200">
                <a:solidFill>
                  <a:schemeClr val="tx1"/>
                </a:solidFill>
                <a:latin typeface="Corbel" panose="020B0503020204020204" pitchFamily="34" charset="0"/>
                <a:ea typeface="+mn-ea"/>
                <a:cs typeface="+mn-cs"/>
              </a:defRPr>
            </a:lvl2pPr>
            <a:lvl3pPr marL="1631815" indent="-326359" algn="l" defTabSz="1305452" rtl="0" eaLnBrk="1" latinLnBrk="0" hangingPunct="1">
              <a:spcBef>
                <a:spcPct val="20000"/>
              </a:spcBef>
              <a:buFont typeface="Arial" panose="020B0604020202020204" pitchFamily="34" charset="0"/>
              <a:buChar char="•"/>
              <a:defRPr sz="3400" kern="1200">
                <a:solidFill>
                  <a:schemeClr val="tx1"/>
                </a:solidFill>
                <a:latin typeface="Corbel" panose="020B0503020204020204" pitchFamily="34" charset="0"/>
                <a:ea typeface="+mn-ea"/>
                <a:cs typeface="+mn-cs"/>
              </a:defRPr>
            </a:lvl3pPr>
            <a:lvl4pPr marL="2284537" indent="-326359" algn="l" defTabSz="1305452" rtl="0" eaLnBrk="1" latinLnBrk="0" hangingPunct="1">
              <a:spcBef>
                <a:spcPct val="20000"/>
              </a:spcBef>
              <a:buFont typeface="Arial" panose="020B0604020202020204" pitchFamily="34" charset="0"/>
              <a:buChar char="–"/>
              <a:defRPr sz="2900" kern="1200">
                <a:solidFill>
                  <a:schemeClr val="tx1"/>
                </a:solidFill>
                <a:latin typeface="Corbel" panose="020B0503020204020204" pitchFamily="34" charset="0"/>
                <a:ea typeface="+mn-ea"/>
                <a:cs typeface="+mn-cs"/>
              </a:defRPr>
            </a:lvl4pPr>
            <a:lvl5pPr marL="2937262" indent="-326359" algn="l" defTabSz="1305452" rtl="0" eaLnBrk="1" latinLnBrk="0" hangingPunct="1">
              <a:spcBef>
                <a:spcPct val="20000"/>
              </a:spcBef>
              <a:buFont typeface="Arial" panose="020B0604020202020204" pitchFamily="34" charset="0"/>
              <a:buChar char="»"/>
              <a:defRPr sz="2900" kern="1200">
                <a:solidFill>
                  <a:schemeClr val="tx1"/>
                </a:solidFill>
                <a:latin typeface="Corbel" panose="020B0503020204020204" pitchFamily="34" charset="0"/>
                <a:ea typeface="+mn-ea"/>
                <a:cs typeface="+mn-cs"/>
              </a:defRPr>
            </a:lvl5pPr>
            <a:lvl6pPr marL="3589982"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2709"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5436"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48163" indent="-326359" algn="l" defTabSz="130545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lgn="ctr">
              <a:lnSpc>
                <a:spcPct val="120000"/>
              </a:lnSpc>
              <a:spcBef>
                <a:spcPts val="300"/>
              </a:spcBef>
              <a:buFont typeface="Arial" panose="020B0604020202020204" pitchFamily="34" charset="0"/>
              <a:buNone/>
            </a:pPr>
            <a:r>
              <a:rPr lang="en-US" sz="5800" dirty="0" smtClean="0">
                <a:solidFill>
                  <a:prstClr val="black"/>
                </a:solidFill>
              </a:rPr>
              <a:t>Dr. Holly Davies</a:t>
            </a:r>
          </a:p>
          <a:p>
            <a:pPr marL="0" indent="0" algn="ctr">
              <a:lnSpc>
                <a:spcPct val="120000"/>
              </a:lnSpc>
              <a:spcBef>
                <a:spcPts val="300"/>
              </a:spcBef>
              <a:buFont typeface="Arial" panose="020B0604020202020204" pitchFamily="34" charset="0"/>
              <a:buNone/>
            </a:pPr>
            <a:r>
              <a:rPr lang="en-US" sz="3600" dirty="0" smtClean="0">
                <a:solidFill>
                  <a:prstClr val="black"/>
                </a:solidFill>
              </a:rPr>
              <a:t>Senior Toxicologist,</a:t>
            </a:r>
          </a:p>
          <a:p>
            <a:pPr marL="0" indent="0" algn="ctr">
              <a:lnSpc>
                <a:spcPct val="120000"/>
              </a:lnSpc>
              <a:spcBef>
                <a:spcPts val="300"/>
              </a:spcBef>
              <a:buFont typeface="Arial" panose="020B0604020202020204" pitchFamily="34" charset="0"/>
              <a:buNone/>
            </a:pPr>
            <a:r>
              <a:rPr lang="en-US" sz="3600" dirty="0" smtClean="0">
                <a:solidFill>
                  <a:prstClr val="black"/>
                </a:solidFill>
              </a:rPr>
              <a:t>Washington State Department of Health</a:t>
            </a:r>
            <a:endParaRPr lang="en-US" sz="3600" dirty="0">
              <a:solidFill>
                <a:prstClr val="black"/>
              </a:solidFill>
            </a:endParaRPr>
          </a:p>
        </p:txBody>
      </p:sp>
      <p:pic>
        <p:nvPicPr>
          <p:cNvPr id="2050" name="Picture 2" descr="Holly Dav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3886200" cy="3886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876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BizNGO</a:t>
            </a:r>
            <a:r>
              <a:rPr lang="en-US" dirty="0" smtClean="0"/>
              <a:t> 2020</a:t>
            </a:r>
            <a:br>
              <a:rPr lang="en-US" dirty="0" smtClean="0"/>
            </a:br>
            <a:r>
              <a:rPr lang="en-US" dirty="0" err="1" smtClean="0"/>
              <a:t>Sesssion</a:t>
            </a:r>
            <a:r>
              <a:rPr lang="en-US" dirty="0" smtClean="0"/>
              <a:t> 4 - BREAK</a:t>
            </a:r>
            <a:endParaRPr lang="en-US" dirty="0"/>
          </a:p>
        </p:txBody>
      </p:sp>
      <p:sp>
        <p:nvSpPr>
          <p:cNvPr id="3" name="Subtitle 2"/>
          <p:cNvSpPr>
            <a:spLocks noGrp="1"/>
          </p:cNvSpPr>
          <p:nvPr>
            <p:ph type="subTitle" idx="1"/>
          </p:nvPr>
        </p:nvSpPr>
        <p:spPr/>
        <p:txBody>
          <a:bodyPr/>
          <a:lstStyle/>
          <a:p>
            <a:r>
              <a:rPr lang="en-US" b="1" dirty="0" smtClean="0">
                <a:solidFill>
                  <a:srgbClr val="002060"/>
                </a:solidFill>
              </a:rPr>
              <a:t>4:15 – 4:45 EST</a:t>
            </a:r>
            <a:endParaRPr lang="en-US" b="1" dirty="0">
              <a:solidFill>
                <a:srgbClr val="002060"/>
              </a:solidFill>
            </a:endParaRPr>
          </a:p>
        </p:txBody>
      </p:sp>
    </p:spTree>
    <p:extLst>
      <p:ext uri="{BB962C8B-B14F-4D97-AF65-F5344CB8AC3E}">
        <p14:creationId xmlns:p14="http://schemas.microsoft.com/office/powerpoint/2010/main" val="796993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Agenda</a:t>
            </a:r>
            <a:endParaRPr lang="en-US" dirty="0"/>
          </a:p>
        </p:txBody>
      </p:sp>
      <p:sp>
        <p:nvSpPr>
          <p:cNvPr id="3" name="Content Placeholder 2"/>
          <p:cNvSpPr>
            <a:spLocks noGrp="1"/>
          </p:cNvSpPr>
          <p:nvPr>
            <p:ph idx="1"/>
          </p:nvPr>
        </p:nvSpPr>
        <p:spPr/>
        <p:txBody>
          <a:bodyPr/>
          <a:lstStyle/>
          <a:p>
            <a:pPr marL="0" indent="0">
              <a:lnSpc>
                <a:spcPct val="120000"/>
              </a:lnSpc>
              <a:spcBef>
                <a:spcPts val="600"/>
              </a:spcBef>
              <a:buNone/>
            </a:pPr>
            <a:r>
              <a:rPr lang="en-US" dirty="0" smtClean="0"/>
              <a:t>4:45 pm ET: Guidance </a:t>
            </a:r>
            <a:r>
              <a:rPr lang="en-US" dirty="0"/>
              <a:t>to small group break-outs</a:t>
            </a:r>
          </a:p>
          <a:p>
            <a:pPr marL="0" indent="0">
              <a:lnSpc>
                <a:spcPct val="120000"/>
              </a:lnSpc>
              <a:spcBef>
                <a:spcPts val="600"/>
              </a:spcBef>
              <a:buNone/>
            </a:pPr>
            <a:r>
              <a:rPr lang="en-US" dirty="0" smtClean="0"/>
              <a:t>4:50 pm ET: Small </a:t>
            </a:r>
            <a:r>
              <a:rPr lang="en-US" dirty="0"/>
              <a:t>group discussions</a:t>
            </a:r>
          </a:p>
          <a:p>
            <a:pPr marL="0" indent="0">
              <a:lnSpc>
                <a:spcPct val="120000"/>
              </a:lnSpc>
              <a:spcBef>
                <a:spcPts val="600"/>
              </a:spcBef>
              <a:buNone/>
            </a:pPr>
            <a:r>
              <a:rPr lang="en-US" dirty="0" smtClean="0"/>
              <a:t>5:15 pm ET: Small </a:t>
            </a:r>
            <a:r>
              <a:rPr lang="en-US" dirty="0"/>
              <a:t>group report-backs</a:t>
            </a:r>
          </a:p>
          <a:p>
            <a:pPr marL="0" indent="0">
              <a:lnSpc>
                <a:spcPct val="120000"/>
              </a:lnSpc>
              <a:spcBef>
                <a:spcPts val="600"/>
              </a:spcBef>
              <a:buNone/>
            </a:pPr>
            <a:r>
              <a:rPr lang="en-US" dirty="0" smtClean="0"/>
              <a:t>5:40 </a:t>
            </a:r>
            <a:r>
              <a:rPr lang="en-US" dirty="0" smtClean="0"/>
              <a:t>pm ET: Large </a:t>
            </a:r>
            <a:r>
              <a:rPr lang="en-US" dirty="0"/>
              <a:t>group discussion </a:t>
            </a:r>
          </a:p>
          <a:p>
            <a:pPr marL="0" indent="0">
              <a:buNone/>
            </a:pPr>
            <a:r>
              <a:rPr lang="en-US" dirty="0" smtClean="0"/>
              <a:t>5:55 pm ET: Next </a:t>
            </a:r>
            <a:r>
              <a:rPr lang="en-US" dirty="0" smtClean="0"/>
              <a:t>Steps</a:t>
            </a:r>
          </a:p>
          <a:p>
            <a:pPr marL="0" indent="0">
              <a:buNone/>
            </a:pPr>
            <a:r>
              <a:rPr lang="en-US" dirty="0" smtClean="0"/>
              <a:t>6:00 pm ET: Adjourn</a:t>
            </a:r>
            <a:endParaRPr lang="en-US" dirty="0"/>
          </a:p>
        </p:txBody>
      </p:sp>
    </p:spTree>
    <p:extLst>
      <p:ext uri="{BB962C8B-B14F-4D97-AF65-F5344CB8AC3E}">
        <p14:creationId xmlns:p14="http://schemas.microsoft.com/office/powerpoint/2010/main" val="18871147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Logistics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You will have 20-25 minutes </a:t>
            </a:r>
          </a:p>
          <a:p>
            <a:r>
              <a:rPr lang="en-US" dirty="0" smtClean="0"/>
              <a:t>Select a spokesperson to report back</a:t>
            </a:r>
          </a:p>
          <a:p>
            <a:r>
              <a:rPr lang="en-US" dirty="0" smtClean="0"/>
              <a:t>Select a note taker </a:t>
            </a:r>
          </a:p>
          <a:p>
            <a:r>
              <a:rPr lang="en-US" dirty="0" smtClean="0"/>
              <a:t>Discuss questions provided  </a:t>
            </a:r>
          </a:p>
          <a:p>
            <a:pPr lvl="1"/>
            <a:r>
              <a:rPr lang="en-US" dirty="0" smtClean="0"/>
              <a:t>Provided on the next slide and in Google document (link below)</a:t>
            </a:r>
          </a:p>
          <a:p>
            <a:pPr lvl="1"/>
            <a:r>
              <a:rPr lang="en-US" u="sng" dirty="0">
                <a:solidFill>
                  <a:srgbClr val="002060"/>
                </a:solidFill>
                <a:hlinkClick r:id="rId2"/>
              </a:rPr>
              <a:t>https://docs.google.com/document/d/1Iyijwik-LYgrk9aYBxqaGcrYOt5AtQtih1I93EPlFbE/edit?usp=sharing</a:t>
            </a:r>
            <a:endParaRPr lang="en-US" dirty="0" smtClean="0">
              <a:solidFill>
                <a:srgbClr val="002060"/>
              </a:solidFill>
            </a:endParaRPr>
          </a:p>
          <a:p>
            <a:r>
              <a:rPr lang="en-US" dirty="0" smtClean="0"/>
              <a:t>Take notes on your discussion</a:t>
            </a:r>
          </a:p>
          <a:p>
            <a:pPr lvl="1"/>
            <a:r>
              <a:rPr lang="en-US" dirty="0" smtClean="0"/>
              <a:t>Put them in Google document</a:t>
            </a:r>
          </a:p>
          <a:p>
            <a:pPr lvl="1"/>
            <a:r>
              <a:rPr lang="en-US" dirty="0" smtClean="0"/>
              <a:t>Can take them directly into Google document or into a separate Word document and then paste them into the Google document at the end of small group</a:t>
            </a:r>
          </a:p>
          <a:p>
            <a:r>
              <a:rPr lang="en-US" dirty="0" smtClean="0"/>
              <a:t>You will have 2-3 minutes to report back</a:t>
            </a:r>
            <a:endParaRPr lang="en-US" dirty="0"/>
          </a:p>
        </p:txBody>
      </p:sp>
    </p:spTree>
    <p:extLst>
      <p:ext uri="{BB962C8B-B14F-4D97-AF65-F5344CB8AC3E}">
        <p14:creationId xmlns:p14="http://schemas.microsoft.com/office/powerpoint/2010/main" val="5698035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Small Group Discussion Questions</a:t>
            </a:r>
            <a:endParaRPr lang="en-US" dirty="0"/>
          </a:p>
        </p:txBody>
      </p:sp>
      <p:sp>
        <p:nvSpPr>
          <p:cNvPr id="3" name="Content Placeholder 2"/>
          <p:cNvSpPr>
            <a:spLocks noGrp="1"/>
          </p:cNvSpPr>
          <p:nvPr>
            <p:ph idx="1"/>
          </p:nvPr>
        </p:nvSpPr>
        <p:spPr/>
        <p:txBody>
          <a:bodyPr>
            <a:normAutofit/>
          </a:bodyPr>
          <a:lstStyle/>
          <a:p>
            <a:r>
              <a:rPr lang="en-US" sz="4200" dirty="0"/>
              <a:t>Your small group’s priority chemical classes?</a:t>
            </a:r>
          </a:p>
          <a:p>
            <a:r>
              <a:rPr lang="en-US" sz="4200" dirty="0"/>
              <a:t>How are you defining chemical classes and their boundaries?</a:t>
            </a:r>
          </a:p>
          <a:p>
            <a:r>
              <a:rPr lang="en-US" sz="4200" dirty="0"/>
              <a:t>Are you specifying chemicals by CASRN within a class? If not, how do you implement the class?</a:t>
            </a:r>
          </a:p>
          <a:p>
            <a:r>
              <a:rPr lang="en-US" sz="4200" dirty="0"/>
              <a:t>Resources you turn to specify chemical classes?</a:t>
            </a:r>
          </a:p>
          <a:p>
            <a:r>
              <a:rPr lang="en-US" sz="4200" dirty="0"/>
              <a:t>Role for </a:t>
            </a:r>
            <a:r>
              <a:rPr lang="en-US" sz="4200" dirty="0" err="1"/>
              <a:t>BizNGO</a:t>
            </a:r>
            <a:r>
              <a:rPr lang="en-US" sz="4200" dirty="0"/>
              <a:t>?</a:t>
            </a:r>
          </a:p>
          <a:p>
            <a:endParaRPr lang="en-US" dirty="0"/>
          </a:p>
        </p:txBody>
      </p:sp>
    </p:spTree>
    <p:extLst>
      <p:ext uri="{BB962C8B-B14F-4D97-AF65-F5344CB8AC3E}">
        <p14:creationId xmlns:p14="http://schemas.microsoft.com/office/powerpoint/2010/main" val="12948076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#1</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Which </a:t>
            </a:r>
            <a:r>
              <a:rPr lang="en-US" dirty="0"/>
              <a:t>of the following are priority chemical classes to avoid for you or your organization?  (select all that apply</a:t>
            </a:r>
            <a:r>
              <a:rPr lang="en-US" dirty="0" smtClean="0"/>
              <a:t>)</a:t>
            </a:r>
          </a:p>
          <a:p>
            <a:pPr lvl="1"/>
            <a:r>
              <a:rPr lang="en-US" dirty="0" smtClean="0"/>
              <a:t>Bisphenols</a:t>
            </a:r>
            <a:endParaRPr lang="en-US" dirty="0"/>
          </a:p>
          <a:p>
            <a:pPr lvl="1"/>
            <a:r>
              <a:rPr lang="en-US" dirty="0" smtClean="0"/>
              <a:t>Alkyl </a:t>
            </a:r>
            <a:r>
              <a:rPr lang="en-US" dirty="0"/>
              <a:t>phenols</a:t>
            </a:r>
          </a:p>
          <a:p>
            <a:pPr lvl="1"/>
            <a:r>
              <a:rPr lang="en-US" dirty="0" smtClean="0"/>
              <a:t>PFAS</a:t>
            </a:r>
            <a:endParaRPr lang="en-US" dirty="0"/>
          </a:p>
          <a:p>
            <a:pPr lvl="1"/>
            <a:r>
              <a:rPr lang="en-US" dirty="0" smtClean="0"/>
              <a:t>Organophosphate </a:t>
            </a:r>
            <a:r>
              <a:rPr lang="en-US" dirty="0"/>
              <a:t>Esters (e.g., pesticides, flame retardants)</a:t>
            </a:r>
          </a:p>
          <a:p>
            <a:pPr lvl="1"/>
            <a:r>
              <a:rPr lang="en-US" dirty="0"/>
              <a:t> </a:t>
            </a:r>
            <a:r>
              <a:rPr lang="en-US" dirty="0" err="1"/>
              <a:t>Organohalogens</a:t>
            </a:r>
            <a:endParaRPr lang="en-US" dirty="0"/>
          </a:p>
          <a:p>
            <a:pPr lvl="1"/>
            <a:r>
              <a:rPr lang="en-US" dirty="0" smtClean="0"/>
              <a:t>Flame </a:t>
            </a:r>
            <a:r>
              <a:rPr lang="en-US" dirty="0"/>
              <a:t>retardants</a:t>
            </a:r>
          </a:p>
          <a:p>
            <a:pPr lvl="1"/>
            <a:r>
              <a:rPr lang="en-US" dirty="0" smtClean="0"/>
              <a:t>Antimicrobials</a:t>
            </a:r>
            <a:endParaRPr lang="en-US" dirty="0"/>
          </a:p>
          <a:p>
            <a:endParaRPr lang="en-US" dirty="0"/>
          </a:p>
        </p:txBody>
      </p:sp>
    </p:spTree>
    <p:extLst>
      <p:ext uri="{BB962C8B-B14F-4D97-AF65-F5344CB8AC3E}">
        <p14:creationId xmlns:p14="http://schemas.microsoft.com/office/powerpoint/2010/main" val="1667196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Small Group Report Back</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4200" dirty="0" smtClean="0"/>
              <a:t>Group </a:t>
            </a:r>
            <a:r>
              <a:rPr lang="en-US" sz="4200" dirty="0" smtClean="0"/>
              <a:t>1</a:t>
            </a:r>
          </a:p>
          <a:p>
            <a:pPr>
              <a:buFontTx/>
              <a:buChar char="-"/>
            </a:pPr>
            <a:r>
              <a:rPr lang="en-US" sz="4200" dirty="0" smtClean="0"/>
              <a:t>Priorities: PFAS, heavy metals, antimicrobials, FRs, Ops, pesticides, </a:t>
            </a:r>
            <a:r>
              <a:rPr lang="en-US" sz="4200" dirty="0" err="1" smtClean="0"/>
              <a:t>orthophthalates</a:t>
            </a:r>
            <a:endParaRPr lang="en-US" sz="4200" dirty="0" smtClean="0"/>
          </a:p>
          <a:p>
            <a:pPr>
              <a:buFontTx/>
              <a:buChar char="-"/>
            </a:pPr>
            <a:r>
              <a:rPr lang="en-US" sz="4200" dirty="0" smtClean="0"/>
              <a:t>Defining: some not there yet, starting with certification lists with CASRN and recognizing may not be all inclusive; if you are a manufacturer you might not need a list of CASRN for a banned group but if dealing with something already manufactured e.g., you are an assembler then it is important to get CASRN to have something to check against</a:t>
            </a:r>
          </a:p>
          <a:p>
            <a:pPr>
              <a:buFontTx/>
              <a:buChar char="-"/>
            </a:pPr>
            <a:r>
              <a:rPr lang="en-US" sz="4200" dirty="0" smtClean="0"/>
              <a:t>Role for </a:t>
            </a:r>
            <a:r>
              <a:rPr lang="en-US" sz="4200" dirty="0" err="1" smtClean="0"/>
              <a:t>BizNGO</a:t>
            </a:r>
            <a:r>
              <a:rPr lang="en-US" sz="4200" dirty="0" smtClean="0"/>
              <a:t>: Conversations like this</a:t>
            </a:r>
            <a:endParaRPr lang="en-US" sz="4200" dirty="0" smtClean="0"/>
          </a:p>
          <a:p>
            <a:endParaRPr lang="en-US" dirty="0"/>
          </a:p>
        </p:txBody>
      </p:sp>
    </p:spTree>
    <p:extLst>
      <p:ext uri="{BB962C8B-B14F-4D97-AF65-F5344CB8AC3E}">
        <p14:creationId xmlns:p14="http://schemas.microsoft.com/office/powerpoint/2010/main" val="2836545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118234"/>
          </a:xfrm>
        </p:spPr>
        <p:txBody>
          <a:bodyPr>
            <a:normAutofit/>
          </a:bodyPr>
          <a:lstStyle/>
          <a:p>
            <a:r>
              <a:rPr lang="en-US" dirty="0" smtClean="0">
                <a:solidFill>
                  <a:srgbClr val="000066"/>
                </a:solidFill>
              </a:rPr>
              <a:t>Chatham House Rule </a:t>
            </a:r>
            <a:endParaRPr lang="en-US" dirty="0">
              <a:solidFill>
                <a:srgbClr val="000066"/>
              </a:solidFill>
            </a:endParaRPr>
          </a:p>
        </p:txBody>
      </p:sp>
      <p:sp>
        <p:nvSpPr>
          <p:cNvPr id="3" name="Content Placeholder 2"/>
          <p:cNvSpPr>
            <a:spLocks noGrp="1"/>
          </p:cNvSpPr>
          <p:nvPr>
            <p:ph idx="1"/>
          </p:nvPr>
        </p:nvSpPr>
        <p:spPr>
          <a:xfrm>
            <a:off x="7620000" y="2133600"/>
            <a:ext cx="6050280" cy="5431156"/>
          </a:xfrm>
        </p:spPr>
        <p:txBody>
          <a:bodyPr>
            <a:normAutofit/>
          </a:bodyPr>
          <a:lstStyle/>
          <a:p>
            <a:pPr marL="0" indent="0">
              <a:buNone/>
            </a:pPr>
            <a:r>
              <a:rPr lang="en-US" sz="3600" dirty="0" smtClean="0">
                <a:solidFill>
                  <a:srgbClr val="000066"/>
                </a:solidFill>
              </a:rPr>
              <a:t>Participants </a:t>
            </a:r>
            <a:r>
              <a:rPr lang="en-US" sz="3600" dirty="0">
                <a:solidFill>
                  <a:srgbClr val="000066"/>
                </a:solidFill>
              </a:rPr>
              <a:t>are free to use the information received, but neither the identity nor the affiliation of the speaker(s), nor that of any other participant, may be </a:t>
            </a:r>
            <a:r>
              <a:rPr lang="en-US" sz="3600" dirty="0" smtClean="0">
                <a:solidFill>
                  <a:srgbClr val="000066"/>
                </a:solidFill>
              </a:rPr>
              <a:t>revealed;   unless approved by the participant</a:t>
            </a:r>
            <a:endParaRPr lang="en-US" sz="3600" dirty="0">
              <a:solidFill>
                <a:srgbClr val="000066"/>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6858000" cy="457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B3353C06-1C34-4ACF-8E76-5F1B1ED06260}" type="slidenum">
              <a:rPr lang="en-US" smtClean="0"/>
              <a:t>5</a:t>
            </a:fld>
            <a:endParaRPr lang="en-US"/>
          </a:p>
        </p:txBody>
      </p:sp>
    </p:spTree>
    <p:extLst>
      <p:ext uri="{BB962C8B-B14F-4D97-AF65-F5344CB8AC3E}">
        <p14:creationId xmlns:p14="http://schemas.microsoft.com/office/powerpoint/2010/main" val="9555459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Small Group Report Back</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4200" dirty="0" smtClean="0"/>
              <a:t>Group </a:t>
            </a:r>
            <a:r>
              <a:rPr lang="en-US" sz="4200" dirty="0" smtClean="0"/>
              <a:t>2</a:t>
            </a:r>
          </a:p>
          <a:p>
            <a:pPr>
              <a:buFontTx/>
              <a:buChar char="-"/>
            </a:pPr>
            <a:r>
              <a:rPr lang="en-US" sz="4200" dirty="0" smtClean="0"/>
              <a:t>Priorities: PFAS, FRs, plasticizers, GHG, OP pesticides, VOCs</a:t>
            </a:r>
          </a:p>
          <a:p>
            <a:pPr>
              <a:buFontTx/>
              <a:buChar char="-"/>
            </a:pPr>
            <a:r>
              <a:rPr lang="en-US" sz="4200" dirty="0" smtClean="0"/>
              <a:t>Defining: PFAS – OECD definition and EU definition that is broader and which one to use; source reduction with retailers focus on essential and non-essential uses; byproducts for manufacturing is a huge issue in electronics; polymers in PFAS … often don’t have CASRN for reactive polymers, helps to have CASRN to figure out what is in the class or need technical folks to look at structures and see if it fits in the definition.  Lists are not static so need info on when and how often list is going to be updated.</a:t>
            </a:r>
            <a:endParaRPr lang="en-US" sz="4200" dirty="0" smtClean="0"/>
          </a:p>
          <a:p>
            <a:endParaRPr lang="en-US" dirty="0"/>
          </a:p>
        </p:txBody>
      </p:sp>
    </p:spTree>
    <p:extLst>
      <p:ext uri="{BB962C8B-B14F-4D97-AF65-F5344CB8AC3E}">
        <p14:creationId xmlns:p14="http://schemas.microsoft.com/office/powerpoint/2010/main" val="21318049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Small Group Report Back</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4200" dirty="0" smtClean="0"/>
              <a:t>Group </a:t>
            </a:r>
            <a:r>
              <a:rPr lang="en-US" sz="4200" dirty="0" smtClean="0"/>
              <a:t>3</a:t>
            </a:r>
          </a:p>
          <a:p>
            <a:pPr>
              <a:buFontTx/>
              <a:buChar char="-"/>
            </a:pPr>
            <a:r>
              <a:rPr lang="en-US" sz="4200" dirty="0" smtClean="0"/>
              <a:t>Priorities: all chemicals in the prior poll; PFAS and bisphenols, phthalates, FRs, APEs</a:t>
            </a:r>
          </a:p>
          <a:p>
            <a:pPr>
              <a:buFontTx/>
              <a:buChar char="-"/>
            </a:pPr>
            <a:r>
              <a:rPr lang="en-US" sz="4200" dirty="0" smtClean="0"/>
              <a:t>Defining: PFAS easy b/c of total fluorine analytical method; difficult to regulate b/c no common mechanism; DTSC rely on other lists to define the classes e.g., Biomonitoring CA</a:t>
            </a:r>
          </a:p>
          <a:p>
            <a:pPr>
              <a:buFontTx/>
              <a:buChar char="-"/>
            </a:pPr>
            <a:r>
              <a:rPr lang="en-US" sz="4200" dirty="0" smtClean="0"/>
              <a:t>Specify by CASRN? Helpful to get correct and consistent results in some cases; regulatory can use definition</a:t>
            </a:r>
          </a:p>
          <a:p>
            <a:pPr>
              <a:buFontTx/>
              <a:buChar char="-"/>
            </a:pPr>
            <a:r>
              <a:rPr lang="en-US" sz="4200" dirty="0" err="1" smtClean="0"/>
              <a:t>BizNGO</a:t>
            </a:r>
            <a:r>
              <a:rPr lang="en-US" sz="4200" dirty="0" smtClean="0"/>
              <a:t>? Prioritizing classes of concern, identifying where chemicals in a class ar</a:t>
            </a:r>
            <a:r>
              <a:rPr lang="en-US" sz="4200" dirty="0" smtClean="0"/>
              <a:t>e found, more engagement with food packaging </a:t>
            </a:r>
            <a:r>
              <a:rPr lang="en-US" sz="4200" dirty="0" err="1" smtClean="0"/>
              <a:t>manufactureres</a:t>
            </a:r>
            <a:r>
              <a:rPr lang="en-US" sz="4200" dirty="0" smtClean="0"/>
              <a:t>; leadership definition for classes</a:t>
            </a:r>
            <a:endParaRPr lang="en-US" sz="4200" dirty="0" smtClean="0"/>
          </a:p>
          <a:p>
            <a:endParaRPr lang="en-US" dirty="0"/>
          </a:p>
        </p:txBody>
      </p:sp>
    </p:spTree>
    <p:extLst>
      <p:ext uri="{BB962C8B-B14F-4D97-AF65-F5344CB8AC3E}">
        <p14:creationId xmlns:p14="http://schemas.microsoft.com/office/powerpoint/2010/main" val="21318049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Small Group Report Back</a:t>
            </a:r>
            <a:endParaRPr lang="en-US" dirty="0"/>
          </a:p>
        </p:txBody>
      </p:sp>
      <p:sp>
        <p:nvSpPr>
          <p:cNvPr id="3" name="Content Placeholder 2"/>
          <p:cNvSpPr>
            <a:spLocks noGrp="1"/>
          </p:cNvSpPr>
          <p:nvPr>
            <p:ph idx="1"/>
          </p:nvPr>
        </p:nvSpPr>
        <p:spPr>
          <a:xfrm>
            <a:off x="731520" y="1676400"/>
            <a:ext cx="13167360" cy="5674996"/>
          </a:xfrm>
        </p:spPr>
        <p:txBody>
          <a:bodyPr>
            <a:normAutofit fontScale="70000" lnSpcReduction="20000"/>
          </a:bodyPr>
          <a:lstStyle/>
          <a:p>
            <a:pPr marL="0" indent="0">
              <a:buNone/>
            </a:pPr>
            <a:r>
              <a:rPr lang="en-US" sz="4200" dirty="0" smtClean="0"/>
              <a:t>Group </a:t>
            </a:r>
            <a:r>
              <a:rPr lang="en-US" sz="4200" dirty="0" smtClean="0"/>
              <a:t>4</a:t>
            </a:r>
          </a:p>
          <a:p>
            <a:pPr marL="0" indent="0">
              <a:buNone/>
            </a:pPr>
            <a:r>
              <a:rPr lang="en-US" sz="4200" dirty="0" smtClean="0"/>
              <a:t>Priority</a:t>
            </a:r>
          </a:p>
          <a:p>
            <a:pPr>
              <a:buFontTx/>
              <a:buChar char="-"/>
            </a:pPr>
            <a:r>
              <a:rPr lang="en-US" sz="4200" dirty="0" smtClean="0"/>
              <a:t>Personal care: priority chemicals fall under known bad players defined/guided by regulatory considerations primarily in EU; consumer advocacy groups</a:t>
            </a:r>
          </a:p>
          <a:p>
            <a:pPr>
              <a:buFontTx/>
              <a:buChar char="-"/>
            </a:pPr>
            <a:r>
              <a:rPr lang="en-US" sz="4200" dirty="0" smtClean="0"/>
              <a:t>UV filters, formaldehyd</a:t>
            </a:r>
            <a:r>
              <a:rPr lang="en-US" sz="4200" dirty="0" smtClean="0"/>
              <a:t>e donors, fragrance, etc.</a:t>
            </a:r>
          </a:p>
          <a:p>
            <a:pPr marL="0" indent="0">
              <a:buNone/>
            </a:pPr>
            <a:r>
              <a:rPr lang="en-US" sz="4200" dirty="0" smtClean="0"/>
              <a:t>Use of CASRN is helpful, but not all chemical is assigned a CASRN I</a:t>
            </a:r>
          </a:p>
          <a:p>
            <a:pPr marL="0" indent="0">
              <a:buNone/>
            </a:pPr>
            <a:r>
              <a:rPr lang="en-US" sz="4200" dirty="0" smtClean="0"/>
              <a:t>Resources: authoritative lists, Pharos, </a:t>
            </a:r>
            <a:r>
              <a:rPr lang="en-US" sz="4200" dirty="0" err="1" smtClean="0"/>
              <a:t>Toxnot</a:t>
            </a:r>
            <a:endParaRPr lang="en-US" sz="4200" dirty="0" smtClean="0"/>
          </a:p>
          <a:p>
            <a:pPr marL="0" indent="0">
              <a:buNone/>
            </a:pPr>
            <a:r>
              <a:rPr lang="en-US" sz="4200" dirty="0" err="1" smtClean="0"/>
              <a:t>BizNGO</a:t>
            </a:r>
            <a:r>
              <a:rPr lang="en-US" sz="4200" dirty="0" smtClean="0"/>
              <a:t>: Help build customer awareness and need for chemical classes and concerns around the classes; </a:t>
            </a:r>
          </a:p>
          <a:p>
            <a:pPr>
              <a:buFontTx/>
              <a:buChar char="-"/>
            </a:pPr>
            <a:r>
              <a:rPr lang="en-US" sz="4200" dirty="0" smtClean="0"/>
              <a:t>hard to find publicly available data to make these determinations</a:t>
            </a:r>
          </a:p>
          <a:p>
            <a:pPr>
              <a:buFontTx/>
              <a:buChar char="-"/>
            </a:pPr>
            <a:r>
              <a:rPr lang="en-US" sz="4200" dirty="0" smtClean="0"/>
              <a:t>Retailers can say no to certain chemicals and create chemical classes; don’t need the same type of definition as required in a regulatory context</a:t>
            </a:r>
          </a:p>
          <a:p>
            <a:pPr marL="0" indent="0">
              <a:buNone/>
            </a:pPr>
            <a:r>
              <a:rPr lang="en-US" sz="4200" dirty="0" err="1" smtClean="0"/>
              <a:t>BizNGO</a:t>
            </a:r>
            <a:r>
              <a:rPr lang="en-US" sz="4200" dirty="0" smtClean="0"/>
              <a:t>: create information that is consumer friendly (not so technical) </a:t>
            </a:r>
          </a:p>
          <a:p>
            <a:pPr marL="0" indent="0">
              <a:buNone/>
            </a:pPr>
            <a:endParaRPr lang="en-US" sz="4200" dirty="0" smtClean="0"/>
          </a:p>
          <a:p>
            <a:endParaRPr lang="en-US" dirty="0"/>
          </a:p>
        </p:txBody>
      </p:sp>
    </p:spTree>
    <p:extLst>
      <p:ext uri="{BB962C8B-B14F-4D97-AF65-F5344CB8AC3E}">
        <p14:creationId xmlns:p14="http://schemas.microsoft.com/office/powerpoint/2010/main" val="21318049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Small Group Report Back</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4200" dirty="0" smtClean="0"/>
              <a:t>Group </a:t>
            </a:r>
            <a:r>
              <a:rPr lang="en-US" sz="4200" dirty="0" smtClean="0"/>
              <a:t>5</a:t>
            </a:r>
          </a:p>
          <a:p>
            <a:pPr>
              <a:buFontTx/>
              <a:buChar char="-"/>
            </a:pPr>
            <a:r>
              <a:rPr lang="en-US" sz="4200" dirty="0" smtClean="0"/>
              <a:t>PFAS was at the top of the priority list</a:t>
            </a:r>
          </a:p>
          <a:p>
            <a:pPr>
              <a:buFontTx/>
              <a:buChar char="-"/>
            </a:pPr>
            <a:r>
              <a:rPr lang="en-US" sz="4200" dirty="0" smtClean="0"/>
              <a:t>Consultant class priorities are client driven</a:t>
            </a:r>
          </a:p>
          <a:p>
            <a:pPr>
              <a:buFontTx/>
              <a:buChar char="-"/>
            </a:pPr>
            <a:r>
              <a:rPr lang="en-US" sz="4200" dirty="0" smtClean="0"/>
              <a:t>Needs to be a defined list for some of these classes in order to verify products </a:t>
            </a:r>
          </a:p>
          <a:p>
            <a:pPr>
              <a:buFontTx/>
              <a:buChar char="-"/>
            </a:pPr>
            <a:r>
              <a:rPr lang="en-US" sz="4200" dirty="0" smtClean="0"/>
              <a:t>Standardization of these classes from decision-making perspective would be helpful; lots of clients don’t know what they should be looking for</a:t>
            </a:r>
          </a:p>
          <a:p>
            <a:pPr>
              <a:buFontTx/>
              <a:buChar char="-"/>
            </a:pPr>
            <a:r>
              <a:rPr lang="en-US" sz="4200" dirty="0" smtClean="0"/>
              <a:t>Extremes: broad classes with minimal definition and then very specific 1 chemical; may need some middle ground</a:t>
            </a:r>
          </a:p>
          <a:p>
            <a:pPr>
              <a:buFontTx/>
              <a:buChar char="-"/>
            </a:pPr>
            <a:r>
              <a:rPr lang="en-US" sz="4200" dirty="0" smtClean="0"/>
              <a:t>Difference in class-based approach from assessment vs. decision-making perspective (often used in assessment perspective to fill data gaps)</a:t>
            </a:r>
          </a:p>
          <a:p>
            <a:pPr>
              <a:buFontTx/>
              <a:buChar char="-"/>
            </a:pPr>
            <a:r>
              <a:rPr lang="en-US" sz="4200" dirty="0" smtClean="0"/>
              <a:t>Sub-class approach might be best for PFAS</a:t>
            </a:r>
          </a:p>
          <a:p>
            <a:pPr>
              <a:buFontTx/>
              <a:buChar char="-"/>
            </a:pPr>
            <a:endParaRPr lang="en-US" sz="4200" dirty="0" smtClean="0"/>
          </a:p>
          <a:p>
            <a:pPr>
              <a:buFontTx/>
              <a:buChar char="-"/>
            </a:pPr>
            <a:endParaRPr lang="en-US" sz="4200" dirty="0" smtClean="0"/>
          </a:p>
          <a:p>
            <a:endParaRPr lang="en-US" dirty="0"/>
          </a:p>
        </p:txBody>
      </p:sp>
    </p:spTree>
    <p:extLst>
      <p:ext uri="{BB962C8B-B14F-4D97-AF65-F5344CB8AC3E}">
        <p14:creationId xmlns:p14="http://schemas.microsoft.com/office/powerpoint/2010/main" val="21318049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Small Group Report Back</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4200" dirty="0" smtClean="0"/>
              <a:t>Group </a:t>
            </a:r>
            <a:r>
              <a:rPr lang="en-US" sz="4200" dirty="0" smtClean="0"/>
              <a:t>6</a:t>
            </a:r>
          </a:p>
          <a:p>
            <a:pPr>
              <a:buFontTx/>
              <a:buChar char="-"/>
            </a:pPr>
            <a:r>
              <a:rPr lang="en-US" sz="4200" dirty="0" smtClean="0"/>
              <a:t>Not dealing with classes yet or are struggling with them</a:t>
            </a:r>
          </a:p>
          <a:p>
            <a:pPr>
              <a:buFontTx/>
              <a:buChar char="-"/>
            </a:pPr>
            <a:r>
              <a:rPr lang="en-US" sz="4200" dirty="0" smtClean="0"/>
              <a:t>Carbon nanotubes and nanofibers</a:t>
            </a:r>
          </a:p>
          <a:p>
            <a:pPr>
              <a:buFontTx/>
              <a:buChar char="-"/>
            </a:pPr>
            <a:r>
              <a:rPr lang="en-US" sz="4200" dirty="0" smtClean="0"/>
              <a:t>Need for CASRN to communicate up and down supply chain and send clear signals</a:t>
            </a:r>
          </a:p>
          <a:p>
            <a:pPr>
              <a:buFontTx/>
              <a:buChar char="-"/>
            </a:pPr>
            <a:r>
              <a:rPr lang="en-US" sz="4200" dirty="0" smtClean="0"/>
              <a:t>Problematic materials e.g., plastics with additives and process chemicals</a:t>
            </a:r>
          </a:p>
          <a:p>
            <a:pPr>
              <a:buFontTx/>
              <a:buChar char="-"/>
            </a:pPr>
            <a:r>
              <a:rPr lang="en-US" sz="4200" dirty="0" err="1" smtClean="0"/>
              <a:t>BizNGO</a:t>
            </a:r>
            <a:r>
              <a:rPr lang="en-US" sz="4200" dirty="0" smtClean="0"/>
              <a:t>? Provide lists with CASRN and class, </a:t>
            </a:r>
          </a:p>
          <a:p>
            <a:pPr>
              <a:buFontTx/>
              <a:buChar char="-"/>
            </a:pPr>
            <a:r>
              <a:rPr lang="en-US" sz="4200" dirty="0" smtClean="0"/>
              <a:t>Depends what you use the list for … watch list vs. restricted/banned (needs more well defined)</a:t>
            </a:r>
          </a:p>
          <a:p>
            <a:pPr>
              <a:buFontTx/>
              <a:buChar char="-"/>
            </a:pPr>
            <a:r>
              <a:rPr lang="en-US" sz="4200" dirty="0" smtClean="0"/>
              <a:t>Proprietary info would be easier if you did classes – companies said no.</a:t>
            </a:r>
            <a:endParaRPr lang="en-US" sz="4200" dirty="0" smtClean="0"/>
          </a:p>
          <a:p>
            <a:endParaRPr lang="en-US" dirty="0"/>
          </a:p>
        </p:txBody>
      </p:sp>
    </p:spTree>
    <p:extLst>
      <p:ext uri="{BB962C8B-B14F-4D97-AF65-F5344CB8AC3E}">
        <p14:creationId xmlns:p14="http://schemas.microsoft.com/office/powerpoint/2010/main" val="21318049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Small Group Report Back</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4200" dirty="0" smtClean="0"/>
              <a:t>Group </a:t>
            </a:r>
            <a:r>
              <a:rPr lang="en-US" sz="4200" dirty="0" smtClean="0"/>
              <a:t>7</a:t>
            </a:r>
          </a:p>
          <a:p>
            <a:pPr>
              <a:buFontTx/>
              <a:buChar char="-"/>
            </a:pPr>
            <a:r>
              <a:rPr lang="en-US" sz="4200" dirty="0" smtClean="0"/>
              <a:t>Endocrine disruptors also as priority</a:t>
            </a:r>
          </a:p>
          <a:p>
            <a:pPr>
              <a:buFontTx/>
              <a:buChar char="-"/>
            </a:pPr>
            <a:r>
              <a:rPr lang="en-US" sz="4200" dirty="0" smtClean="0"/>
              <a:t>Define with chemical characteristics, functional characteristics, persistence, essentiality</a:t>
            </a:r>
          </a:p>
          <a:p>
            <a:pPr>
              <a:buFontTx/>
              <a:buChar char="-"/>
            </a:pPr>
            <a:r>
              <a:rPr lang="en-US" sz="4200" dirty="0" smtClean="0"/>
              <a:t>Balance of wanting to use a larger group (guilty until proven innocent)</a:t>
            </a:r>
          </a:p>
          <a:p>
            <a:pPr>
              <a:buFontTx/>
              <a:buChar char="-"/>
            </a:pPr>
            <a:r>
              <a:rPr lang="en-US" sz="4200" dirty="0" smtClean="0"/>
              <a:t>Detection methodology for a class</a:t>
            </a:r>
          </a:p>
          <a:p>
            <a:pPr>
              <a:buFontTx/>
              <a:buChar char="-"/>
            </a:pPr>
            <a:r>
              <a:rPr lang="en-US" sz="4200" dirty="0" smtClean="0"/>
              <a:t>CASRN helps be more clear with industry</a:t>
            </a:r>
          </a:p>
          <a:p>
            <a:pPr>
              <a:buFontTx/>
              <a:buChar char="-"/>
            </a:pPr>
            <a:r>
              <a:rPr lang="en-US" sz="4200" dirty="0" smtClean="0"/>
              <a:t>Resources: Authoritative list of lists, GSPI six classes, REACH related substances, </a:t>
            </a:r>
          </a:p>
          <a:p>
            <a:pPr>
              <a:buFontTx/>
              <a:buChar char="-"/>
            </a:pPr>
            <a:r>
              <a:rPr lang="en-US" sz="4200" dirty="0" smtClean="0"/>
              <a:t>Role for </a:t>
            </a:r>
            <a:r>
              <a:rPr lang="en-US" sz="4200" dirty="0" err="1" smtClean="0"/>
              <a:t>BizNGO</a:t>
            </a:r>
            <a:r>
              <a:rPr lang="en-US" sz="4200" dirty="0" smtClean="0"/>
              <a:t>: define classe</a:t>
            </a:r>
            <a:r>
              <a:rPr lang="en-US" sz="4200" dirty="0" smtClean="0"/>
              <a:t>s in the context the class would be useful; help to group chemicals from authoritative lists into useful classes </a:t>
            </a:r>
          </a:p>
          <a:p>
            <a:pPr>
              <a:buFontTx/>
              <a:buChar char="-"/>
            </a:pPr>
            <a:endParaRPr lang="en-US" sz="4200" dirty="0" smtClean="0"/>
          </a:p>
          <a:p>
            <a:pPr marL="0" indent="0">
              <a:buNone/>
            </a:pPr>
            <a:endParaRPr lang="en-US" sz="4200" dirty="0" smtClean="0"/>
          </a:p>
          <a:p>
            <a:endParaRPr lang="en-US" dirty="0"/>
          </a:p>
        </p:txBody>
      </p:sp>
    </p:spTree>
    <p:extLst>
      <p:ext uri="{BB962C8B-B14F-4D97-AF65-F5344CB8AC3E}">
        <p14:creationId xmlns:p14="http://schemas.microsoft.com/office/powerpoint/2010/main" val="21318049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701166"/>
          </a:xfrm>
        </p:spPr>
        <p:txBody>
          <a:bodyPr>
            <a:normAutofit fontScale="90000"/>
          </a:bodyPr>
          <a:lstStyle/>
          <a:p>
            <a:r>
              <a:rPr lang="en-US" dirty="0" smtClean="0"/>
              <a:t>Bold </a:t>
            </a:r>
            <a:r>
              <a:rPr lang="en-US" dirty="0" err="1" smtClean="0"/>
              <a:t>BizNGO</a:t>
            </a:r>
            <a:r>
              <a:rPr lang="en-US" dirty="0" smtClean="0"/>
              <a:t> Goal for 2021: </a:t>
            </a:r>
            <a:br>
              <a:rPr lang="en-US" dirty="0" smtClean="0"/>
            </a:br>
            <a:r>
              <a:rPr lang="en-US" sz="4400" dirty="0" smtClean="0"/>
              <a:t>Stakeholders </a:t>
            </a:r>
            <a:r>
              <a:rPr lang="en-US" sz="4400" dirty="0"/>
              <a:t>Agree to Chemical </a:t>
            </a:r>
            <a:r>
              <a:rPr lang="en-US" sz="4400" dirty="0" smtClean="0"/>
              <a:t>Classes</a:t>
            </a:r>
            <a:endParaRPr lang="en-US" sz="4400" dirty="0"/>
          </a:p>
        </p:txBody>
      </p:sp>
      <p:sp>
        <p:nvSpPr>
          <p:cNvPr id="3" name="Content Placeholder 2"/>
          <p:cNvSpPr>
            <a:spLocks noGrp="1"/>
          </p:cNvSpPr>
          <p:nvPr>
            <p:ph idx="1"/>
          </p:nvPr>
        </p:nvSpPr>
        <p:spPr/>
        <p:txBody>
          <a:bodyPr>
            <a:normAutofit fontScale="62500" lnSpcReduction="20000"/>
          </a:bodyPr>
          <a:lstStyle/>
          <a:p>
            <a:pPr lvl="0">
              <a:lnSpc>
                <a:spcPct val="120000"/>
              </a:lnSpc>
              <a:spcBef>
                <a:spcPts val="1200"/>
              </a:spcBef>
            </a:pPr>
            <a:r>
              <a:rPr lang="en-US" sz="4800" dirty="0" smtClean="0"/>
              <a:t>Proposal: </a:t>
            </a:r>
            <a:r>
              <a:rPr lang="en-US" sz="4800" dirty="0"/>
              <a:t>Business, NGO, and government leaders develop leadership position in defining and specifying chemical classes with the goal of eliminating these chemical classes in products and manufacturing. In 2021, </a:t>
            </a:r>
            <a:r>
              <a:rPr lang="en-US" sz="4800" dirty="0" err="1"/>
              <a:t>BizNGO</a:t>
            </a:r>
            <a:r>
              <a:rPr lang="en-US" sz="4800" dirty="0"/>
              <a:t> will seek to gain alignment to 3-7 chemical classes.</a:t>
            </a:r>
          </a:p>
          <a:p>
            <a:pPr lvl="0">
              <a:lnSpc>
                <a:spcPct val="120000"/>
              </a:lnSpc>
              <a:spcBef>
                <a:spcPts val="1200"/>
              </a:spcBef>
            </a:pPr>
            <a:r>
              <a:rPr lang="en-US" sz="4800" dirty="0"/>
              <a:t>Alignment involves agreeing to:</a:t>
            </a:r>
          </a:p>
          <a:p>
            <a:pPr lvl="1">
              <a:lnSpc>
                <a:spcPct val="120000"/>
              </a:lnSpc>
              <a:spcBef>
                <a:spcPts val="1200"/>
              </a:spcBef>
            </a:pPr>
            <a:r>
              <a:rPr lang="en-US" dirty="0"/>
              <a:t>Definition of the chemical class, which involves specifying the boundaries of the class, e.g., physical-chemical properties, toxicity, fate, and/or function</a:t>
            </a:r>
          </a:p>
          <a:p>
            <a:pPr lvl="1">
              <a:lnSpc>
                <a:spcPct val="120000"/>
              </a:lnSpc>
              <a:spcBef>
                <a:spcPts val="1200"/>
              </a:spcBef>
            </a:pPr>
            <a:r>
              <a:rPr lang="en-US" dirty="0"/>
              <a:t>Specification of the chemicals in that class given the definition and boundaries of the class</a:t>
            </a:r>
          </a:p>
          <a:p>
            <a:pPr lvl="0">
              <a:lnSpc>
                <a:spcPct val="120000"/>
              </a:lnSpc>
              <a:spcBef>
                <a:spcPts val="1200"/>
              </a:spcBef>
            </a:pPr>
            <a:r>
              <a:rPr lang="en-US" sz="4800" dirty="0"/>
              <a:t>Organizations/individuals sign on in support of using the definitions in their work.</a:t>
            </a:r>
          </a:p>
        </p:txBody>
      </p:sp>
    </p:spTree>
    <p:extLst>
      <p:ext uri="{BB962C8B-B14F-4D97-AF65-F5344CB8AC3E}">
        <p14:creationId xmlns:p14="http://schemas.microsoft.com/office/powerpoint/2010/main" val="2188401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#2</a:t>
            </a:r>
            <a:endParaRPr lang="en-US" dirty="0"/>
          </a:p>
        </p:txBody>
      </p:sp>
      <p:sp>
        <p:nvSpPr>
          <p:cNvPr id="3" name="Content Placeholder 2"/>
          <p:cNvSpPr>
            <a:spLocks noGrp="1"/>
          </p:cNvSpPr>
          <p:nvPr>
            <p:ph idx="1"/>
          </p:nvPr>
        </p:nvSpPr>
        <p:spPr>
          <a:xfrm>
            <a:off x="731520" y="1524000"/>
            <a:ext cx="13167360" cy="5827396"/>
          </a:xfrm>
        </p:spPr>
        <p:txBody>
          <a:bodyPr>
            <a:normAutofit fontScale="55000" lnSpcReduction="20000"/>
          </a:bodyPr>
          <a:lstStyle/>
          <a:p>
            <a:pPr marL="0" indent="0">
              <a:buNone/>
            </a:pPr>
            <a:r>
              <a:rPr lang="en-US" sz="6700" dirty="0"/>
              <a:t>Q1. How important do you think it is for leadership organizations to align on definitions of chemical classes?</a:t>
            </a:r>
          </a:p>
          <a:p>
            <a:pPr lvl="1"/>
            <a:r>
              <a:rPr lang="en-US" dirty="0" smtClean="0"/>
              <a:t>Extremely important</a:t>
            </a:r>
          </a:p>
          <a:p>
            <a:pPr lvl="1"/>
            <a:r>
              <a:rPr lang="en-US" dirty="0"/>
              <a:t> Very important</a:t>
            </a:r>
          </a:p>
          <a:p>
            <a:pPr lvl="1"/>
            <a:r>
              <a:rPr lang="en-US" dirty="0"/>
              <a:t> Important</a:t>
            </a:r>
          </a:p>
          <a:p>
            <a:pPr lvl="1"/>
            <a:r>
              <a:rPr lang="en-US" dirty="0"/>
              <a:t> Marginally Important</a:t>
            </a:r>
          </a:p>
          <a:p>
            <a:pPr lvl="1"/>
            <a:r>
              <a:rPr lang="en-US" dirty="0" smtClean="0"/>
              <a:t>·Not important</a:t>
            </a:r>
          </a:p>
          <a:p>
            <a:pPr marL="0" indent="0">
              <a:buNone/>
            </a:pPr>
            <a:endParaRPr lang="en-US" dirty="0"/>
          </a:p>
          <a:p>
            <a:pPr marL="0" indent="0">
              <a:buNone/>
            </a:pPr>
            <a:r>
              <a:rPr lang="en-US" sz="6700" dirty="0"/>
              <a:t>Q2: Would you be supportive of </a:t>
            </a:r>
            <a:r>
              <a:rPr lang="en-US" sz="6700" dirty="0" err="1"/>
              <a:t>BizNGO</a:t>
            </a:r>
            <a:r>
              <a:rPr lang="en-US" sz="6700" dirty="0"/>
              <a:t> playing a role in the alignment of chemical classes?   </a:t>
            </a:r>
            <a:endParaRPr lang="en-US" sz="6700" dirty="0" smtClean="0"/>
          </a:p>
          <a:p>
            <a:pPr lvl="1"/>
            <a:r>
              <a:rPr lang="en-US" dirty="0" smtClean="0"/>
              <a:t>Extremely </a:t>
            </a:r>
            <a:r>
              <a:rPr lang="en-US" dirty="0"/>
              <a:t>supportive</a:t>
            </a:r>
          </a:p>
          <a:p>
            <a:pPr lvl="1"/>
            <a:r>
              <a:rPr lang="en-US" dirty="0" smtClean="0"/>
              <a:t>Very </a:t>
            </a:r>
            <a:r>
              <a:rPr lang="en-US" dirty="0"/>
              <a:t>supportive</a:t>
            </a:r>
          </a:p>
          <a:p>
            <a:pPr lvl="1"/>
            <a:r>
              <a:rPr lang="en-US" dirty="0" smtClean="0"/>
              <a:t>Supportive</a:t>
            </a:r>
            <a:endParaRPr lang="en-US" dirty="0"/>
          </a:p>
          <a:p>
            <a:pPr lvl="1"/>
            <a:r>
              <a:rPr lang="en-US" dirty="0" smtClean="0"/>
              <a:t>Marginally </a:t>
            </a:r>
            <a:r>
              <a:rPr lang="en-US" dirty="0"/>
              <a:t>Supportive</a:t>
            </a:r>
          </a:p>
          <a:p>
            <a:pPr lvl="1"/>
            <a:r>
              <a:rPr lang="en-US" dirty="0" smtClean="0"/>
              <a:t>Not </a:t>
            </a:r>
            <a:r>
              <a:rPr lang="en-US" dirty="0"/>
              <a:t>supportive</a:t>
            </a:r>
          </a:p>
          <a:p>
            <a:endParaRPr lang="en-US" dirty="0"/>
          </a:p>
        </p:txBody>
      </p:sp>
    </p:spTree>
    <p:extLst>
      <p:ext uri="{BB962C8B-B14F-4D97-AF65-F5344CB8AC3E}">
        <p14:creationId xmlns:p14="http://schemas.microsoft.com/office/powerpoint/2010/main" val="32350027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762000" y="2514600"/>
            <a:ext cx="13167360" cy="4419600"/>
          </a:xfrm>
        </p:spPr>
        <p:txBody>
          <a:bodyPr>
            <a:noAutofit/>
          </a:bodyPr>
          <a:lstStyle/>
          <a:p>
            <a:pPr marL="0" indent="0" algn="ctr">
              <a:buNone/>
            </a:pPr>
            <a:r>
              <a:rPr lang="en-US" sz="4800" dirty="0" smtClean="0"/>
              <a:t>Thank you for joining! Today’s presentations and slides will be made available at </a:t>
            </a:r>
            <a:r>
              <a:rPr lang="en-US" sz="4800" u="sng" dirty="0" smtClean="0">
                <a:solidFill>
                  <a:srgbClr val="0070C0"/>
                </a:solidFill>
              </a:rPr>
              <a:t>www.bizngo.org</a:t>
            </a:r>
            <a:r>
              <a:rPr lang="en-US" sz="4800" dirty="0" smtClean="0"/>
              <a:t>. </a:t>
            </a:r>
          </a:p>
          <a:p>
            <a:pPr marL="0" indent="0" algn="ctr">
              <a:buNone/>
            </a:pPr>
            <a:endParaRPr lang="en-US" sz="4800" dirty="0" smtClean="0"/>
          </a:p>
          <a:p>
            <a:pPr marL="0" indent="0" algn="ctr">
              <a:buNone/>
            </a:pPr>
            <a:r>
              <a:rPr lang="en-US" sz="4800" dirty="0" smtClean="0"/>
              <a:t>Please fill out the evaluation form for this session</a:t>
            </a:r>
            <a:r>
              <a:rPr lang="en-US" sz="4800" dirty="0"/>
              <a:t>! </a:t>
            </a:r>
            <a:endParaRPr lang="en-US" sz="4800" dirty="0" smtClean="0"/>
          </a:p>
          <a:p>
            <a:pPr marL="0" indent="0" algn="ctr">
              <a:buNone/>
            </a:pPr>
            <a:r>
              <a:rPr lang="en-US" sz="4800" u="sng" dirty="0">
                <a:solidFill>
                  <a:srgbClr val="0070C0"/>
                </a:solidFill>
              </a:rPr>
              <a:t>https://</a:t>
            </a:r>
            <a:r>
              <a:rPr lang="en-US" sz="4800" u="sng" dirty="0" smtClean="0">
                <a:solidFill>
                  <a:srgbClr val="0070C0"/>
                </a:solidFill>
              </a:rPr>
              <a:t>forms.gle/KRfp1zMZ26JKSKL17</a:t>
            </a:r>
            <a:endParaRPr lang="en-US" sz="4800" dirty="0"/>
          </a:p>
        </p:txBody>
      </p:sp>
    </p:spTree>
    <p:extLst>
      <p:ext uri="{BB962C8B-B14F-4D97-AF65-F5344CB8AC3E}">
        <p14:creationId xmlns:p14="http://schemas.microsoft.com/office/powerpoint/2010/main" val="382831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04800"/>
            <a:ext cx="13167360" cy="1371600"/>
          </a:xfrm>
        </p:spPr>
        <p:txBody>
          <a:bodyPr/>
          <a:lstStyle/>
          <a:p>
            <a:r>
              <a:rPr lang="en-US" dirty="0" smtClean="0">
                <a:solidFill>
                  <a:srgbClr val="000066"/>
                </a:solidFill>
              </a:rPr>
              <a:t>Meeting Logistics</a:t>
            </a:r>
            <a:endParaRPr lang="en-US" dirty="0">
              <a:solidFill>
                <a:srgbClr val="000066"/>
              </a:solidFill>
            </a:endParaRPr>
          </a:p>
        </p:txBody>
      </p:sp>
      <p:sp>
        <p:nvSpPr>
          <p:cNvPr id="3" name="Content Placeholder 2"/>
          <p:cNvSpPr>
            <a:spLocks noGrp="1"/>
          </p:cNvSpPr>
          <p:nvPr>
            <p:ph idx="1"/>
          </p:nvPr>
        </p:nvSpPr>
        <p:spPr>
          <a:xfrm>
            <a:off x="731520" y="1752600"/>
            <a:ext cx="13167360" cy="5431156"/>
          </a:xfrm>
        </p:spPr>
        <p:txBody>
          <a:bodyPr>
            <a:normAutofit/>
          </a:bodyPr>
          <a:lstStyle/>
          <a:p>
            <a:r>
              <a:rPr lang="en-US" sz="4800" dirty="0" smtClean="0">
                <a:solidFill>
                  <a:srgbClr val="000066"/>
                </a:solidFill>
              </a:rPr>
              <a:t>Presentations </a:t>
            </a:r>
            <a:r>
              <a:rPr lang="en-US" sz="4800" dirty="0">
                <a:solidFill>
                  <a:srgbClr val="000066"/>
                </a:solidFill>
              </a:rPr>
              <a:t>will be </a:t>
            </a:r>
            <a:r>
              <a:rPr lang="en-US" sz="4800" dirty="0" smtClean="0">
                <a:solidFill>
                  <a:srgbClr val="000066"/>
                </a:solidFill>
              </a:rPr>
              <a:t>recorded</a:t>
            </a:r>
          </a:p>
          <a:p>
            <a:r>
              <a:rPr lang="en-US" sz="4800" dirty="0" smtClean="0">
                <a:solidFill>
                  <a:srgbClr val="000066"/>
                </a:solidFill>
              </a:rPr>
              <a:t>Breakouts, Q&amp;A, &amp; report </a:t>
            </a:r>
            <a:r>
              <a:rPr lang="en-US" sz="4800" dirty="0">
                <a:solidFill>
                  <a:srgbClr val="000066"/>
                </a:solidFill>
              </a:rPr>
              <a:t>backs will </a:t>
            </a:r>
            <a:r>
              <a:rPr lang="en-US" sz="4800" dirty="0" smtClean="0">
                <a:solidFill>
                  <a:srgbClr val="000066"/>
                </a:solidFill>
              </a:rPr>
              <a:t>not be recorded</a:t>
            </a:r>
          </a:p>
          <a:p>
            <a:r>
              <a:rPr lang="en-US" dirty="0" smtClean="0">
                <a:solidFill>
                  <a:srgbClr val="000066"/>
                </a:solidFill>
              </a:rPr>
              <a:t>PPTs will be posted online</a:t>
            </a:r>
          </a:p>
          <a:p>
            <a:r>
              <a:rPr lang="en-US" dirty="0" smtClean="0">
                <a:solidFill>
                  <a:srgbClr val="000066"/>
                </a:solidFill>
              </a:rPr>
              <a:t>If </a:t>
            </a:r>
            <a:r>
              <a:rPr lang="en-US" dirty="0">
                <a:solidFill>
                  <a:srgbClr val="000066"/>
                </a:solidFill>
              </a:rPr>
              <a:t>something goes wrong contact </a:t>
            </a:r>
          </a:p>
          <a:p>
            <a:pPr lvl="3"/>
            <a:r>
              <a:rPr lang="en-US" dirty="0" smtClean="0">
                <a:solidFill>
                  <a:srgbClr val="000066"/>
                </a:solidFill>
              </a:rPr>
              <a:t>Kayla </a:t>
            </a:r>
            <a:r>
              <a:rPr lang="en-US" dirty="0">
                <a:solidFill>
                  <a:srgbClr val="000066"/>
                </a:solidFill>
              </a:rPr>
              <a:t>781.391.6743 x120</a:t>
            </a:r>
          </a:p>
          <a:p>
            <a:pPr lvl="3"/>
            <a:r>
              <a:rPr lang="en-US" dirty="0">
                <a:solidFill>
                  <a:srgbClr val="000066"/>
                </a:solidFill>
              </a:rPr>
              <a:t>Ellen 781.391.6743 x102</a:t>
            </a:r>
          </a:p>
          <a:p>
            <a:endParaRPr lang="en-US" sz="4800" dirty="0">
              <a:solidFill>
                <a:srgbClr val="000066"/>
              </a:solidFill>
            </a:endParaRPr>
          </a:p>
          <a:p>
            <a:endParaRPr lang="en-US" dirty="0"/>
          </a:p>
        </p:txBody>
      </p:sp>
      <p:sp>
        <p:nvSpPr>
          <p:cNvPr id="4" name="Slide Number Placeholder 3"/>
          <p:cNvSpPr>
            <a:spLocks noGrp="1"/>
          </p:cNvSpPr>
          <p:nvPr>
            <p:ph type="sldNum" sz="quarter" idx="12"/>
          </p:nvPr>
        </p:nvSpPr>
        <p:spPr/>
        <p:txBody>
          <a:bodyPr/>
          <a:lstStyle/>
          <a:p>
            <a:fld id="{B3353C06-1C34-4ACF-8E76-5F1B1ED06260}" type="slidenum">
              <a:rPr lang="en-US" smtClean="0"/>
              <a:t>6</a:t>
            </a:fld>
            <a:endParaRPr lang="en-US"/>
          </a:p>
        </p:txBody>
      </p:sp>
    </p:spTree>
    <p:extLst>
      <p:ext uri="{BB962C8B-B14F-4D97-AF65-F5344CB8AC3E}">
        <p14:creationId xmlns:p14="http://schemas.microsoft.com/office/powerpoint/2010/main" val="4209225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2400"/>
            <a:ext cx="8905876" cy="229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US" sz="5200" dirty="0">
                <a:solidFill>
                  <a:srgbClr val="000066"/>
                </a:solidFill>
              </a:rPr>
              <a:t>Zoom Protocol</a:t>
            </a:r>
          </a:p>
        </p:txBody>
      </p:sp>
      <p:sp>
        <p:nvSpPr>
          <p:cNvPr id="3" name="Content Placeholder 2"/>
          <p:cNvSpPr>
            <a:spLocks noGrp="1"/>
          </p:cNvSpPr>
          <p:nvPr>
            <p:ph idx="1"/>
          </p:nvPr>
        </p:nvSpPr>
        <p:spPr>
          <a:xfrm>
            <a:off x="685800" y="2438400"/>
            <a:ext cx="7772400" cy="4953000"/>
          </a:xfrm>
        </p:spPr>
        <p:txBody>
          <a:bodyPr>
            <a:normAutofit/>
          </a:bodyPr>
          <a:lstStyle/>
          <a:p>
            <a:r>
              <a:rPr lang="en-US" sz="2800" b="1" dirty="0">
                <a:solidFill>
                  <a:srgbClr val="000066"/>
                </a:solidFill>
              </a:rPr>
              <a:t>Mute </a:t>
            </a:r>
            <a:r>
              <a:rPr lang="en-US" sz="2800" dirty="0">
                <a:solidFill>
                  <a:srgbClr val="000066"/>
                </a:solidFill>
              </a:rPr>
              <a:t>yourself when not speaking </a:t>
            </a:r>
          </a:p>
          <a:p>
            <a:endParaRPr lang="en-US" sz="2800" dirty="0">
              <a:solidFill>
                <a:srgbClr val="000066"/>
              </a:solidFill>
            </a:endParaRPr>
          </a:p>
          <a:p>
            <a:r>
              <a:rPr lang="en-US" sz="2800" b="1" dirty="0">
                <a:solidFill>
                  <a:srgbClr val="000066"/>
                </a:solidFill>
              </a:rPr>
              <a:t>Raise hand </a:t>
            </a:r>
            <a:r>
              <a:rPr lang="en-US" sz="2800" dirty="0">
                <a:solidFill>
                  <a:srgbClr val="000066"/>
                </a:solidFill>
              </a:rPr>
              <a:t>to verbally ask a question </a:t>
            </a:r>
          </a:p>
          <a:p>
            <a:endParaRPr lang="en-US" sz="2800" dirty="0">
              <a:solidFill>
                <a:srgbClr val="000066"/>
              </a:solidFill>
            </a:endParaRPr>
          </a:p>
          <a:p>
            <a:r>
              <a:rPr lang="en-US" sz="2800" b="1" dirty="0">
                <a:solidFill>
                  <a:srgbClr val="000066"/>
                </a:solidFill>
              </a:rPr>
              <a:t>Chat </a:t>
            </a:r>
            <a:r>
              <a:rPr lang="en-US" sz="2800" dirty="0">
                <a:solidFill>
                  <a:srgbClr val="000066"/>
                </a:solidFill>
              </a:rPr>
              <a:t>questions &amp; comments</a:t>
            </a:r>
          </a:p>
          <a:p>
            <a:endParaRPr lang="en-US" sz="2800" dirty="0">
              <a:solidFill>
                <a:srgbClr val="000066"/>
              </a:solidFill>
            </a:endParaRPr>
          </a:p>
          <a:p>
            <a:r>
              <a:rPr lang="en-US" sz="2800" b="1" dirty="0">
                <a:solidFill>
                  <a:srgbClr val="000066"/>
                </a:solidFill>
              </a:rPr>
              <a:t>Video</a:t>
            </a:r>
            <a:r>
              <a:rPr lang="en-US" sz="2800" dirty="0">
                <a:solidFill>
                  <a:srgbClr val="000066"/>
                </a:solidFill>
              </a:rPr>
              <a:t>, feel free to show yourself :)</a:t>
            </a:r>
          </a:p>
          <a:p>
            <a:endParaRPr lang="en-US" sz="2800" dirty="0">
              <a:solidFill>
                <a:srgbClr val="000066"/>
              </a:solidFill>
            </a:endParaRPr>
          </a:p>
          <a:p>
            <a:r>
              <a:rPr lang="en-US" sz="2800" b="1" dirty="0">
                <a:solidFill>
                  <a:srgbClr val="000066"/>
                </a:solidFill>
              </a:rPr>
              <a:t>Rename</a:t>
            </a:r>
            <a:r>
              <a:rPr lang="en-US" sz="2800" dirty="0">
                <a:solidFill>
                  <a:srgbClr val="000066"/>
                </a:solidFill>
              </a:rPr>
              <a:t> yourself to include your organization </a:t>
            </a:r>
          </a:p>
        </p:txBody>
      </p:sp>
      <p:sp>
        <p:nvSpPr>
          <p:cNvPr id="4" name="Slide Number Placeholder 3"/>
          <p:cNvSpPr>
            <a:spLocks noGrp="1"/>
          </p:cNvSpPr>
          <p:nvPr>
            <p:ph type="sldNum" sz="quarter" idx="12"/>
          </p:nvPr>
        </p:nvSpPr>
        <p:spPr/>
        <p:txBody>
          <a:bodyPr/>
          <a:lstStyle/>
          <a:p>
            <a:fld id="{B3353C06-1C34-4ACF-8E76-5F1B1ED06260}" type="slidenum">
              <a:rPr lang="en-US" smtClean="0"/>
              <a:t>7</a:t>
            </a:fld>
            <a:endParaRPr lang="en-US"/>
          </a:p>
        </p:txBody>
      </p:sp>
      <p:sp>
        <p:nvSpPr>
          <p:cNvPr id="5" name="Rounded Rectangle 4"/>
          <p:cNvSpPr/>
          <p:nvPr/>
        </p:nvSpPr>
        <p:spPr>
          <a:xfrm>
            <a:off x="5410200" y="1752600"/>
            <a:ext cx="1066800" cy="68988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spcCol="0" rtlCol="0" anchor="ctr"/>
          <a:lstStyle/>
          <a:p>
            <a:pPr algn="ctr"/>
            <a:endParaRPr lang="en-US"/>
          </a:p>
        </p:txBody>
      </p:sp>
      <p:sp>
        <p:nvSpPr>
          <p:cNvPr id="6" name="Bent Arrow 5"/>
          <p:cNvSpPr/>
          <p:nvPr/>
        </p:nvSpPr>
        <p:spPr>
          <a:xfrm>
            <a:off x="1752600" y="1905000"/>
            <a:ext cx="3581400" cy="647700"/>
          </a:xfrm>
          <a:prstGeom prst="bentArrow">
            <a:avLst>
              <a:gd name="adj1" fmla="val 19958"/>
              <a:gd name="adj2" fmla="val 25000"/>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spcCol="0" rtlCol="0" anchor="ctr"/>
          <a:lstStyle/>
          <a:p>
            <a:pPr algn="ctr"/>
            <a:endParaRPr lang="en-US">
              <a:solidFill>
                <a:srgbClr val="FF0000"/>
              </a:solidFill>
            </a:endParaRPr>
          </a:p>
        </p:txBody>
      </p:sp>
      <p:sp>
        <p:nvSpPr>
          <p:cNvPr id="19" name="Rounded Rectangle 18"/>
          <p:cNvSpPr/>
          <p:nvPr/>
        </p:nvSpPr>
        <p:spPr>
          <a:xfrm>
            <a:off x="8621486" y="1752600"/>
            <a:ext cx="1066800" cy="68988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spcCol="0" rtlCol="0" anchor="ctr"/>
          <a:lstStyle/>
          <a:p>
            <a:pPr algn="ctr"/>
            <a:endParaRPr lang="en-US"/>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743200"/>
            <a:ext cx="4969930" cy="1734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Down Arrow 12"/>
          <p:cNvSpPr/>
          <p:nvPr/>
        </p:nvSpPr>
        <p:spPr>
          <a:xfrm rot="2360350">
            <a:off x="7933673" y="2179483"/>
            <a:ext cx="299610" cy="177836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12" name="Bent-Up Arrow 11"/>
          <p:cNvSpPr/>
          <p:nvPr/>
        </p:nvSpPr>
        <p:spPr>
          <a:xfrm>
            <a:off x="5562600" y="2362202"/>
            <a:ext cx="5960530" cy="2514599"/>
          </a:xfrm>
          <a:prstGeom prst="bentUpArrow">
            <a:avLst>
              <a:gd name="adj1" fmla="val 5996"/>
              <a:gd name="adj2" fmla="val 9718"/>
              <a:gd name="adj3" fmla="val 164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spcCol="0" rtlCol="0" anchor="ctr"/>
          <a:lstStyle/>
          <a:p>
            <a:pPr algn="ctr"/>
            <a:endParaRPr lang="en-US"/>
          </a:p>
        </p:txBody>
      </p:sp>
      <p:sp>
        <p:nvSpPr>
          <p:cNvPr id="22" name="Rounded Rectangle 21"/>
          <p:cNvSpPr/>
          <p:nvPr/>
        </p:nvSpPr>
        <p:spPr>
          <a:xfrm>
            <a:off x="10744200" y="1752600"/>
            <a:ext cx="1066800" cy="68988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spcCol="0" rtlCol="0" anchor="ctr"/>
          <a:lstStyle/>
          <a:p>
            <a:pPr algn="ctr"/>
            <a:endParaRPr lang="en-US"/>
          </a:p>
        </p:txBody>
      </p:sp>
    </p:spTree>
    <p:extLst>
      <p:ext uri="{BB962C8B-B14F-4D97-AF65-F5344CB8AC3E}">
        <p14:creationId xmlns:p14="http://schemas.microsoft.com/office/powerpoint/2010/main" val="3068040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8362" y="1905000"/>
            <a:ext cx="12435840" cy="2678431"/>
          </a:xfrm>
        </p:spPr>
        <p:txBody>
          <a:bodyPr>
            <a:normAutofit/>
          </a:bodyPr>
          <a:lstStyle/>
          <a:p>
            <a:r>
              <a:rPr lang="en-US" b="1" dirty="0" err="1" smtClean="0"/>
              <a:t>BizNGO</a:t>
            </a:r>
            <a:r>
              <a:rPr lang="en-US" b="1" dirty="0" smtClean="0"/>
              <a:t> 2020</a:t>
            </a:r>
            <a:br>
              <a:rPr lang="en-US" b="1" dirty="0" smtClean="0"/>
            </a:br>
            <a:r>
              <a:rPr lang="en-US" b="1" dirty="0" smtClean="0"/>
              <a:t>Session 4</a:t>
            </a:r>
            <a:endParaRPr lang="en-US" b="1" dirty="0"/>
          </a:p>
        </p:txBody>
      </p:sp>
      <p:sp>
        <p:nvSpPr>
          <p:cNvPr id="3" name="Subtitle 2"/>
          <p:cNvSpPr>
            <a:spLocks noGrp="1"/>
          </p:cNvSpPr>
          <p:nvPr>
            <p:ph type="subTitle" idx="1"/>
          </p:nvPr>
        </p:nvSpPr>
        <p:spPr>
          <a:xfrm>
            <a:off x="2286000" y="4648200"/>
            <a:ext cx="10241280" cy="2133600"/>
          </a:xfrm>
        </p:spPr>
        <p:txBody>
          <a:bodyPr>
            <a:normAutofit/>
          </a:bodyPr>
          <a:lstStyle/>
          <a:p>
            <a:pPr>
              <a:lnSpc>
                <a:spcPct val="120000"/>
              </a:lnSpc>
              <a:spcBef>
                <a:spcPts val="1200"/>
              </a:spcBef>
            </a:pPr>
            <a:r>
              <a:rPr lang="en-US" b="1" dirty="0" smtClean="0">
                <a:solidFill>
                  <a:srgbClr val="002060"/>
                </a:solidFill>
              </a:rPr>
              <a:t>Getting Ahead of Chemical Classes</a:t>
            </a:r>
          </a:p>
          <a:p>
            <a:pPr>
              <a:lnSpc>
                <a:spcPct val="120000"/>
              </a:lnSpc>
              <a:spcBef>
                <a:spcPts val="1200"/>
              </a:spcBef>
            </a:pPr>
            <a:r>
              <a:rPr lang="en-US" sz="3200" b="1" dirty="0">
                <a:solidFill>
                  <a:srgbClr val="002060"/>
                </a:solidFill>
              </a:rPr>
              <a:t>December </a:t>
            </a:r>
            <a:r>
              <a:rPr lang="en-US" sz="3200" b="1" dirty="0" smtClean="0">
                <a:solidFill>
                  <a:srgbClr val="002060"/>
                </a:solidFill>
              </a:rPr>
              <a:t>9</a:t>
            </a:r>
            <a:r>
              <a:rPr lang="en-US" sz="3200" b="1" baseline="30000" dirty="0" smtClean="0">
                <a:solidFill>
                  <a:srgbClr val="002060"/>
                </a:solidFill>
              </a:rPr>
              <a:t>th</a:t>
            </a:r>
            <a:r>
              <a:rPr lang="en-US" sz="3200" b="1" dirty="0" smtClean="0">
                <a:solidFill>
                  <a:srgbClr val="002060"/>
                </a:solidFill>
              </a:rPr>
              <a:t> </a:t>
            </a:r>
            <a:r>
              <a:rPr lang="en-US" sz="3200" b="1" dirty="0">
                <a:solidFill>
                  <a:srgbClr val="002060"/>
                </a:solidFill>
              </a:rPr>
              <a:t>3:00-6:00 pm EST</a:t>
            </a:r>
          </a:p>
        </p:txBody>
      </p:sp>
    </p:spTree>
    <p:extLst>
      <p:ext uri="{BB962C8B-B14F-4D97-AF65-F5344CB8AC3E}">
        <p14:creationId xmlns:p14="http://schemas.microsoft.com/office/powerpoint/2010/main" val="2887942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4 Outcomes</a:t>
            </a:r>
            <a:endParaRPr lang="en-US" dirty="0"/>
          </a:p>
        </p:txBody>
      </p:sp>
      <p:sp>
        <p:nvSpPr>
          <p:cNvPr id="3" name="Content Placeholder 2"/>
          <p:cNvSpPr>
            <a:spLocks noGrp="1"/>
          </p:cNvSpPr>
          <p:nvPr>
            <p:ph idx="1"/>
          </p:nvPr>
        </p:nvSpPr>
        <p:spPr>
          <a:xfrm>
            <a:off x="762000" y="1752600"/>
            <a:ext cx="13167360" cy="5431156"/>
          </a:xfrm>
        </p:spPr>
        <p:txBody>
          <a:bodyPr>
            <a:normAutofit/>
          </a:bodyPr>
          <a:lstStyle/>
          <a:p>
            <a:pPr>
              <a:spcBef>
                <a:spcPts val="2400"/>
              </a:spcBef>
            </a:pPr>
            <a:r>
              <a:rPr lang="en-US" sz="4000" dirty="0"/>
              <a:t>Knowledge of chemical classes and their boundaries</a:t>
            </a:r>
          </a:p>
          <a:p>
            <a:pPr>
              <a:spcBef>
                <a:spcPts val="2400"/>
              </a:spcBef>
            </a:pPr>
            <a:r>
              <a:rPr lang="en-US" sz="4000" dirty="0"/>
              <a:t>Value proposition of addressing chemicals in classes</a:t>
            </a:r>
          </a:p>
          <a:p>
            <a:pPr>
              <a:spcBef>
                <a:spcPts val="2400"/>
              </a:spcBef>
            </a:pPr>
            <a:r>
              <a:rPr lang="en-US" sz="4000" dirty="0"/>
              <a:t>Brainstorm list of chemical classes where agreed to definitions and boundaries are needed</a:t>
            </a:r>
          </a:p>
          <a:p>
            <a:pPr>
              <a:spcBef>
                <a:spcPts val="2400"/>
              </a:spcBef>
            </a:pPr>
            <a:r>
              <a:rPr lang="en-US" sz="4000" dirty="0"/>
              <a:t>Discuss potential </a:t>
            </a:r>
            <a:r>
              <a:rPr lang="en-US" sz="4000" dirty="0" smtClean="0"/>
              <a:t>role </a:t>
            </a:r>
            <a:r>
              <a:rPr lang="en-US" sz="4000" dirty="0"/>
              <a:t>for </a:t>
            </a:r>
            <a:r>
              <a:rPr lang="en-US" sz="4000" dirty="0" err="1"/>
              <a:t>BizNGO</a:t>
            </a:r>
            <a:r>
              <a:rPr lang="en-US" sz="4000" dirty="0"/>
              <a:t> in aligning leadership definitions for priority chemical classes</a:t>
            </a:r>
          </a:p>
        </p:txBody>
      </p:sp>
    </p:spTree>
    <p:extLst>
      <p:ext uri="{BB962C8B-B14F-4D97-AF65-F5344CB8AC3E}">
        <p14:creationId xmlns:p14="http://schemas.microsoft.com/office/powerpoint/2010/main" val="2970301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ppt/theme/theme4.xml><?xml version="1.0" encoding="utf-8"?>
<a:theme xmlns:a="http://schemas.openxmlformats.org/drawingml/2006/main" name="2_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2013</TotalTime>
  <Words>3181</Words>
  <Application>Microsoft Office PowerPoint</Application>
  <PresentationFormat>Custom</PresentationFormat>
  <Paragraphs>453</Paragraphs>
  <Slides>58</Slides>
  <Notes>19</Notes>
  <HiddenSlides>1</HiddenSlides>
  <MMClips>0</MMClips>
  <ScaleCrop>false</ScaleCrop>
  <HeadingPairs>
    <vt:vector size="4" baseType="variant">
      <vt:variant>
        <vt:lpstr>Theme</vt:lpstr>
      </vt:variant>
      <vt:variant>
        <vt:i4>4</vt:i4>
      </vt:variant>
      <vt:variant>
        <vt:lpstr>Slide Titles</vt:lpstr>
      </vt:variant>
      <vt:variant>
        <vt:i4>58</vt:i4>
      </vt:variant>
    </vt:vector>
  </HeadingPairs>
  <TitlesOfParts>
    <vt:vector size="62" baseType="lpstr">
      <vt:lpstr>Office Theme</vt:lpstr>
      <vt:lpstr>1_Office Theme</vt:lpstr>
      <vt:lpstr>Crop</vt:lpstr>
      <vt:lpstr>2_Office Theme</vt:lpstr>
      <vt:lpstr>BizNGO 2020  15th Annual Meeting</vt:lpstr>
      <vt:lpstr>BizNGO 2020 – Day 2</vt:lpstr>
      <vt:lpstr>Thank you to our sponsors!</vt:lpstr>
      <vt:lpstr>PowerPoint Presentation</vt:lpstr>
      <vt:lpstr>Chatham House Rule </vt:lpstr>
      <vt:lpstr>Meeting Logistics</vt:lpstr>
      <vt:lpstr>Zoom Protocol</vt:lpstr>
      <vt:lpstr>BizNGO 2020 Session 4</vt:lpstr>
      <vt:lpstr>Session 4 Outcomes</vt:lpstr>
      <vt:lpstr>Session 4 Agenda</vt:lpstr>
      <vt:lpstr>Poll #1</vt:lpstr>
      <vt:lpstr>Speakers</vt:lpstr>
      <vt:lpstr>Getting Ahead of Chemical Classes</vt:lpstr>
      <vt:lpstr>Tens of Thousands of Chemicals in Commerce</vt:lpstr>
      <vt:lpstr>One Chemical at a Time Approach to Risk or Hazard</vt:lpstr>
      <vt:lpstr>Classic Risk Assessment Paradigm  (NAS Red Book)</vt:lpstr>
      <vt:lpstr>Class Approach</vt:lpstr>
      <vt:lpstr>Chemicals Already regulated as a Class</vt:lpstr>
      <vt:lpstr>Chemicals Already regulated as a Class (cont.)</vt:lpstr>
      <vt:lpstr>Opportunities to Regulate Chemicals as a Class:   Organophosphate Esters  Anticholinesterase and Developmentally Neurotoxic</vt:lpstr>
      <vt:lpstr>Opportunities to Regulate Chemicals as a Class (cont.)</vt:lpstr>
      <vt:lpstr>What are Per- and Polyfluoroalkyl Substances (PFAS)? </vt:lpstr>
      <vt:lpstr>PFAS Exposure</vt:lpstr>
      <vt:lpstr>How are we exposed?</vt:lpstr>
      <vt:lpstr>PFAS: Multi-System Toxicants</vt:lpstr>
      <vt:lpstr>Key Research Questions</vt:lpstr>
      <vt:lpstr>THANK YOU!!!   </vt:lpstr>
      <vt:lpstr>Chemical Classes: Concepts from The National Academy of Sciences and Biomonitoring California</vt:lpstr>
      <vt:lpstr>National Academy of Sciences on Chemical Classes</vt:lpstr>
      <vt:lpstr>Committee Findings</vt:lpstr>
      <vt:lpstr>A Class Approach</vt:lpstr>
      <vt:lpstr>Strategy for Defining Sub-Classes</vt:lpstr>
      <vt:lpstr>Define Sub-Classes</vt:lpstr>
      <vt:lpstr>14 Organohalogen Flame Retardant Sub-Classes</vt:lpstr>
      <vt:lpstr>Two Case Studies</vt:lpstr>
      <vt:lpstr>Case Studies</vt:lpstr>
      <vt:lpstr>What to Do if Discordant?</vt:lpstr>
      <vt:lpstr>Biomonitoring California</vt:lpstr>
      <vt:lpstr>Conclusions</vt:lpstr>
      <vt:lpstr>Thank you!</vt:lpstr>
      <vt:lpstr>Questions?</vt:lpstr>
      <vt:lpstr>Questions? Raise hand or Chat</vt:lpstr>
      <vt:lpstr>Reflections</vt:lpstr>
      <vt:lpstr>BizNGO 2020 Sesssion 4 - BREAK</vt:lpstr>
      <vt:lpstr>Discussion Agenda</vt:lpstr>
      <vt:lpstr>Small Group Logistics</vt:lpstr>
      <vt:lpstr>Small Group Discussion Questions</vt:lpstr>
      <vt:lpstr>Poll #1</vt:lpstr>
      <vt:lpstr>Small Group Report Back</vt:lpstr>
      <vt:lpstr>Small Group Report Back</vt:lpstr>
      <vt:lpstr>Small Group Report Back</vt:lpstr>
      <vt:lpstr>Small Group Report Back</vt:lpstr>
      <vt:lpstr>Small Group Report Back</vt:lpstr>
      <vt:lpstr>Small Group Report Back</vt:lpstr>
      <vt:lpstr>Small Group Report Back</vt:lpstr>
      <vt:lpstr>Bold BizNGO Goal for 2021:  Stakeholders Agree to Chemical Classes</vt:lpstr>
      <vt:lpstr>Poll #2</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BizNGO 2020</dc:title>
  <dc:creator>Kayla Williams</dc:creator>
  <cp:lastModifiedBy>Shari Franjevic</cp:lastModifiedBy>
  <cp:revision>32</cp:revision>
  <cp:lastPrinted>2020-12-09T19:09:20Z</cp:lastPrinted>
  <dcterms:created xsi:type="dcterms:W3CDTF">2020-12-02T20:53:31Z</dcterms:created>
  <dcterms:modified xsi:type="dcterms:W3CDTF">2020-12-09T23:00:01Z</dcterms:modified>
</cp:coreProperties>
</file>